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7"/>
  </p:notesMasterIdLst>
  <p:handoutMasterIdLst>
    <p:handoutMasterId r:id="rId88"/>
  </p:handoutMasterIdLst>
  <p:sldIdLst>
    <p:sldId id="1143" r:id="rId2"/>
    <p:sldId id="1114" r:id="rId3"/>
    <p:sldId id="1142" r:id="rId4"/>
    <p:sldId id="397" r:id="rId5"/>
    <p:sldId id="993" r:id="rId6"/>
    <p:sldId id="992" r:id="rId7"/>
    <p:sldId id="1174" r:id="rId8"/>
    <p:sldId id="1204" r:id="rId9"/>
    <p:sldId id="1205" r:id="rId10"/>
    <p:sldId id="994" r:id="rId11"/>
    <p:sldId id="1126" r:id="rId12"/>
    <p:sldId id="1145" r:id="rId13"/>
    <p:sldId id="1127" r:id="rId14"/>
    <p:sldId id="1128" r:id="rId15"/>
    <p:sldId id="1144" r:id="rId16"/>
    <p:sldId id="1154" r:id="rId17"/>
    <p:sldId id="1147" r:id="rId18"/>
    <p:sldId id="1148" r:id="rId19"/>
    <p:sldId id="1149" r:id="rId20"/>
    <p:sldId id="1150" r:id="rId21"/>
    <p:sldId id="1151" r:id="rId22"/>
    <p:sldId id="1152" r:id="rId23"/>
    <p:sldId id="1153" r:id="rId24"/>
    <p:sldId id="1097" r:id="rId25"/>
    <p:sldId id="1131" r:id="rId26"/>
    <p:sldId id="1132" r:id="rId27"/>
    <p:sldId id="1191" r:id="rId28"/>
    <p:sldId id="1192" r:id="rId29"/>
    <p:sldId id="1099" r:id="rId30"/>
    <p:sldId id="1100" r:id="rId31"/>
    <p:sldId id="1101" r:id="rId32"/>
    <p:sldId id="1095" r:id="rId33"/>
    <p:sldId id="1162" r:id="rId34"/>
    <p:sldId id="1160" r:id="rId35"/>
    <p:sldId id="1161" r:id="rId36"/>
    <p:sldId id="1163" r:id="rId37"/>
    <p:sldId id="1165" r:id="rId38"/>
    <p:sldId id="1166" r:id="rId39"/>
    <p:sldId id="1168" r:id="rId40"/>
    <p:sldId id="1169" r:id="rId41"/>
    <p:sldId id="1172" r:id="rId42"/>
    <p:sldId id="1170" r:id="rId43"/>
    <p:sldId id="1171" r:id="rId44"/>
    <p:sldId id="1098" r:id="rId45"/>
    <p:sldId id="1137" r:id="rId46"/>
    <p:sldId id="1173" r:id="rId47"/>
    <p:sldId id="1176" r:id="rId48"/>
    <p:sldId id="1110" r:id="rId49"/>
    <p:sldId id="1111" r:id="rId50"/>
    <p:sldId id="1112" r:id="rId51"/>
    <p:sldId id="1187" r:id="rId52"/>
    <p:sldId id="1188" r:id="rId53"/>
    <p:sldId id="1189" r:id="rId54"/>
    <p:sldId id="1190" r:id="rId55"/>
    <p:sldId id="1177" r:id="rId56"/>
    <p:sldId id="1178" r:id="rId57"/>
    <p:sldId id="1179" r:id="rId58"/>
    <p:sldId id="1180" r:id="rId59"/>
    <p:sldId id="1181" r:id="rId60"/>
    <p:sldId id="1182" r:id="rId61"/>
    <p:sldId id="1183" r:id="rId62"/>
    <p:sldId id="1184" r:id="rId63"/>
    <p:sldId id="1104" r:id="rId64"/>
    <p:sldId id="1133" r:id="rId65"/>
    <p:sldId id="1135" r:id="rId66"/>
    <p:sldId id="1193" r:id="rId67"/>
    <p:sldId id="1186" r:id="rId68"/>
    <p:sldId id="1194" r:id="rId69"/>
    <p:sldId id="1195" r:id="rId70"/>
    <p:sldId id="1107" r:id="rId71"/>
    <p:sldId id="1118" r:id="rId72"/>
    <p:sldId id="1155" r:id="rId73"/>
    <p:sldId id="1156" r:id="rId74"/>
    <p:sldId id="1157" r:id="rId75"/>
    <p:sldId id="1196" r:id="rId76"/>
    <p:sldId id="1197" r:id="rId77"/>
    <p:sldId id="1198" r:id="rId78"/>
    <p:sldId id="1199" r:id="rId79"/>
    <p:sldId id="1200" r:id="rId80"/>
    <p:sldId id="1201" r:id="rId81"/>
    <p:sldId id="1202" r:id="rId82"/>
    <p:sldId id="1203" r:id="rId83"/>
    <p:sldId id="933" r:id="rId84"/>
    <p:sldId id="1125" r:id="rId85"/>
    <p:sldId id="283" r:id="rId86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4E62B6-B43A-C847-A22B-06A844F50C78}" v="81" dt="2022-05-27T17:55:45.3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27"/>
  </p:normalViewPr>
  <p:slideViewPr>
    <p:cSldViewPr snapToGrid="0">
      <p:cViewPr varScale="1">
        <p:scale>
          <a:sx n="123" d="100"/>
          <a:sy n="123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9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FC4E62B6-B43A-C847-A22B-06A844F50C78}"/>
    <pc:docChg chg="modSld">
      <pc:chgData name="Biersach, David" userId="14a9feb0-85a7-4da4-be8a-c1e22b637acc" providerId="ADAL" clId="{FC4E62B6-B43A-C847-A22B-06A844F50C78}" dt="2022-05-27T17:57:09.325" v="112" actId="20577"/>
      <pc:docMkLst>
        <pc:docMk/>
      </pc:docMkLst>
      <pc:sldChg chg="modSp">
        <pc:chgData name="Biersach, David" userId="14a9feb0-85a7-4da4-be8a-c1e22b637acc" providerId="ADAL" clId="{FC4E62B6-B43A-C847-A22B-06A844F50C78}" dt="2022-05-27T17:24:58.232" v="28" actId="6549"/>
        <pc:sldMkLst>
          <pc:docMk/>
          <pc:sldMk cId="1798086713" sldId="1097"/>
        </pc:sldMkLst>
        <pc:spChg chg="mod">
          <ac:chgData name="Biersach, David" userId="14a9feb0-85a7-4da4-be8a-c1e22b637acc" providerId="ADAL" clId="{FC4E62B6-B43A-C847-A22B-06A844F50C78}" dt="2022-05-27T17:24:58.232" v="28" actId="6549"/>
          <ac:spMkLst>
            <pc:docMk/>
            <pc:sldMk cId="1798086713" sldId="1097"/>
            <ac:spMk id="5" creationId="{9615F114-B357-4530-A601-720E9069E45C}"/>
          </ac:spMkLst>
        </pc:spChg>
      </pc:sldChg>
      <pc:sldChg chg="modSp mod">
        <pc:chgData name="Biersach, David" userId="14a9feb0-85a7-4da4-be8a-c1e22b637acc" providerId="ADAL" clId="{FC4E62B6-B43A-C847-A22B-06A844F50C78}" dt="2022-05-27T17:56:38.166" v="88" actId="20577"/>
        <pc:sldMkLst>
          <pc:docMk/>
          <pc:sldMk cId="2415139034" sldId="1099"/>
        </pc:sldMkLst>
        <pc:spChg chg="mod">
          <ac:chgData name="Biersach, David" userId="14a9feb0-85a7-4da4-be8a-c1e22b637acc" providerId="ADAL" clId="{FC4E62B6-B43A-C847-A22B-06A844F50C78}" dt="2022-05-27T17:43:30.213" v="34" actId="20577"/>
          <ac:spMkLst>
            <pc:docMk/>
            <pc:sldMk cId="2415139034" sldId="1099"/>
            <ac:spMk id="3" creationId="{00000000-0000-0000-0000-000000000000}"/>
          </ac:spMkLst>
        </pc:spChg>
        <pc:spChg chg="mod">
          <ac:chgData name="Biersach, David" userId="14a9feb0-85a7-4da4-be8a-c1e22b637acc" providerId="ADAL" clId="{FC4E62B6-B43A-C847-A22B-06A844F50C78}" dt="2022-05-27T17:56:38.166" v="88" actId="20577"/>
          <ac:spMkLst>
            <pc:docMk/>
            <pc:sldMk cId="2415139034" sldId="1099"/>
            <ac:spMk id="6" creationId="{CBE37884-B504-4048-8B5C-C46377D5F890}"/>
          </ac:spMkLst>
        </pc:spChg>
        <pc:spChg chg="mod">
          <ac:chgData name="Biersach, David" userId="14a9feb0-85a7-4da4-be8a-c1e22b637acc" providerId="ADAL" clId="{FC4E62B6-B43A-C847-A22B-06A844F50C78}" dt="2022-05-27T17:56:04.618" v="86" actId="1076"/>
          <ac:spMkLst>
            <pc:docMk/>
            <pc:sldMk cId="2415139034" sldId="1099"/>
            <ac:spMk id="7" creationId="{74A38B78-D1D9-4409-86DF-E91B180CB1CC}"/>
          </ac:spMkLst>
        </pc:spChg>
      </pc:sldChg>
      <pc:sldChg chg="modSp mod">
        <pc:chgData name="Biersach, David" userId="14a9feb0-85a7-4da4-be8a-c1e22b637acc" providerId="ADAL" clId="{FC4E62B6-B43A-C847-A22B-06A844F50C78}" dt="2022-05-27T17:57:09.325" v="112" actId="20577"/>
        <pc:sldMkLst>
          <pc:docMk/>
          <pc:sldMk cId="2871901358" sldId="1101"/>
        </pc:sldMkLst>
        <pc:spChg chg="mod">
          <ac:chgData name="Biersach, David" userId="14a9feb0-85a7-4da4-be8a-c1e22b637acc" providerId="ADAL" clId="{FC4E62B6-B43A-C847-A22B-06A844F50C78}" dt="2022-05-27T17:57:09.325" v="112" actId="20577"/>
          <ac:spMkLst>
            <pc:docMk/>
            <pc:sldMk cId="2871901358" sldId="1101"/>
            <ac:spMk id="3" creationId="{00000000-0000-0000-0000-000000000000}"/>
          </ac:spMkLst>
        </pc:spChg>
        <pc:spChg chg="mod">
          <ac:chgData name="Biersach, David" userId="14a9feb0-85a7-4da4-be8a-c1e22b637acc" providerId="ADAL" clId="{FC4E62B6-B43A-C847-A22B-06A844F50C78}" dt="2022-05-27T17:56:34.079" v="87" actId="20577"/>
          <ac:spMkLst>
            <pc:docMk/>
            <pc:sldMk cId="2871901358" sldId="1101"/>
            <ac:spMk id="7" creationId="{B56D845F-481B-449B-A258-B2D47FC4704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" TargetMode="External"/><Relationship Id="rId7" Type="http://schemas.openxmlformats.org/officeDocument/2006/relationships/hyperlink" Target="https://code.visualstudio.com/" TargetMode="External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conda.io/en/latest/miniconda.html" TargetMode="External"/><Relationship Id="rId5" Type="http://schemas.openxmlformats.org/officeDocument/2006/relationships/hyperlink" Target="https://git-scm.com/" TargetMode="External"/><Relationship Id="rId4" Type="http://schemas.openxmlformats.org/officeDocument/2006/relationships/hyperlink" Target="https://jupyter.or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hyperlink" Target="https://git-scm.com/download/ma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po.anaconda.com/miniconda/Miniconda3-latest-MacOSX-arm64.sh" TargetMode="External"/><Relationship Id="rId5" Type="http://schemas.openxmlformats.org/officeDocument/2006/relationships/hyperlink" Target="https://repo.anaconda.com/miniconda/Miniconda3-latest-MacOSX-x86_64.sh" TargetMode="External"/><Relationship Id="rId4" Type="http://schemas.openxmlformats.org/officeDocument/2006/relationships/hyperlink" Target="https://conda.io/projects/conda/en/latest/user-guide/install/macos.html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3.xml"/><Relationship Id="rId4" Type="http://schemas.openxmlformats.org/officeDocument/2006/relationships/slide" Target="slide4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install/linux.html" TargetMode="External"/><Relationship Id="rId2" Type="http://schemas.openxmlformats.org/officeDocument/2006/relationships/hyperlink" Target="https://git-scm.com/book/en/v2/Getting-Started-Installing-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po.anaconda.com/miniconda/Miniconda3-latest-Linux-aarch64.sh" TargetMode="External"/><Relationship Id="rId4" Type="http://schemas.openxmlformats.org/officeDocument/2006/relationships/hyperlink" Target="https://repo.anaconda.com/miniconda/Miniconda3-latest-Linux-x86_64.sh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hyperlink" Target="https://github.com/PowerShell/PowerShell/releas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po.anaconda.com/miniconda/Miniconda3-latest-Windows-x86_64.exe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projects/conda/en/latest/user-guide/install/linux.html" TargetMode="External"/><Relationship Id="rId2" Type="http://schemas.openxmlformats.org/officeDocument/2006/relationships/hyperlink" Target="https://git-scm.com/book/en/v2/Getting-Started-Installing-G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po.anaconda.com/miniconda/Miniconda3-latest-Linux-aarch64.sh" TargetMode="External"/><Relationship Id="rId4" Type="http://schemas.openxmlformats.org/officeDocument/2006/relationships/hyperlink" Target="https://repo.anaconda.com/miniconda/Miniconda3-latest-Linux-x86_64.sh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blogs/2020/12/03/chromebook-get-started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biersach/qis101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02</a:t>
              </a:r>
            </a:p>
            <a:p>
              <a:pPr algn="ctr"/>
              <a:r>
                <a:rPr lang="en-US" dirty="0"/>
                <a:t>Installing the Courseware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A257B9-D7AA-F084-F044-E7E08D74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873" y="3730130"/>
            <a:ext cx="5209524" cy="24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6012326" y="536301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6329318" y="5542191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6515266" y="5726370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573C5DE-8C66-C559-E5A4-CB63B84A15D6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DD2F300-DE6E-9028-5B24-D33C4A5EE03A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49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DA03E9-DD95-42E3-DD1D-CDCB3BA54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096702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1873199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97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2405044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.\qis101.code-workspace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19F0454-CC00-4CAF-9DF5-C7115A918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38" y="3645204"/>
            <a:ext cx="7009524" cy="27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4644091" y="5280709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5278633" y="5472870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7097279" y="5653434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864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6D8760-68D2-1A9B-7F22-3B9068A9C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762" y="2497444"/>
            <a:ext cx="4990476" cy="36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also select Private networks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then click "Allow access"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1723869" y="429439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1441DE-4456-118E-A4BA-63A538003DAE}"/>
              </a:ext>
            </a:extLst>
          </p:cNvPr>
          <p:cNvCxnSpPr>
            <a:cxnSpLocks/>
          </p:cNvCxnSpPr>
          <p:nvPr/>
        </p:nvCxnSpPr>
        <p:spPr>
          <a:xfrm flipH="1" flipV="1">
            <a:off x="5211580" y="537618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393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537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D683AB-E0AA-030F-6B46-5AEEDACB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95" y="2110342"/>
            <a:ext cx="5323809" cy="442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Click the "Session 01" folder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540832" y="3357798"/>
            <a:ext cx="2900597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65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9106C5-33B1-04CA-81CA-DA63EE630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38"/>
          <a:stretch/>
        </p:blipFill>
        <p:spPr>
          <a:xfrm>
            <a:off x="1013709" y="1966906"/>
            <a:ext cx="7116581" cy="43081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466850" y="3167063"/>
            <a:ext cx="690563" cy="16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2076138" y="2996480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06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Preparing for the QIS101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During this course you will be writing software using </a:t>
            </a:r>
            <a:r>
              <a:rPr lang="en-US" sz="2400" dirty="0">
                <a:hlinkClick r:id="rId2"/>
              </a:rPr>
              <a:t>Python</a:t>
            </a:r>
            <a:r>
              <a:rPr lang="en-US" sz="2400" dirty="0"/>
              <a:t> running IBM </a:t>
            </a:r>
            <a:r>
              <a:rPr lang="en-US" sz="2400" dirty="0">
                <a:hlinkClick r:id="rId3"/>
              </a:rPr>
              <a:t>Qiskit</a:t>
            </a:r>
            <a:r>
              <a:rPr lang="en-US" sz="2400" dirty="0"/>
              <a:t> inside </a:t>
            </a:r>
            <a:r>
              <a:rPr lang="en-US" sz="2400" dirty="0">
                <a:hlinkClick r:id="rId4"/>
              </a:rPr>
              <a:t>Jupyter Lab</a:t>
            </a:r>
            <a:r>
              <a:rPr lang="en-US" sz="2400" dirty="0"/>
              <a:t> Notebooks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To properly setup a local Python development environment on your personal computer, we will use free &amp; open-source tools like </a:t>
            </a:r>
            <a:r>
              <a:rPr lang="en-US" sz="2400" dirty="0">
                <a:hlinkClick r:id="rId5"/>
              </a:rPr>
              <a:t>Git</a:t>
            </a:r>
            <a:r>
              <a:rPr lang="en-US" sz="2400" dirty="0"/>
              <a:t>, </a:t>
            </a:r>
            <a:r>
              <a:rPr lang="en-US" sz="2400" dirty="0">
                <a:hlinkClick r:id="rId6"/>
              </a:rPr>
              <a:t>Miniconda</a:t>
            </a:r>
            <a:r>
              <a:rPr lang="en-US" sz="2400" dirty="0"/>
              <a:t>, and </a:t>
            </a:r>
            <a:r>
              <a:rPr lang="en-US" sz="2400" dirty="0">
                <a:hlinkClick r:id="rId7"/>
              </a:rPr>
              <a:t>Visual Studio Code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you have already installed these applications on your own computer, you may not need to reinstall them, but please ensure you are running </a:t>
            </a:r>
            <a:r>
              <a:rPr lang="en-US" sz="2400" b="1" dirty="0">
                <a:solidFill>
                  <a:srgbClr val="FF0000"/>
                </a:solidFill>
              </a:rPr>
              <a:t>the most up-to-date versions </a:t>
            </a:r>
            <a:r>
              <a:rPr lang="en-US" sz="2400" dirty="0"/>
              <a:t>of these applications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b="1" dirty="0"/>
              <a:t>Note</a:t>
            </a:r>
            <a:r>
              <a:rPr lang="en-US" sz="2400" dirty="0"/>
              <a:t>: If you already have the full </a:t>
            </a:r>
            <a:r>
              <a:rPr lang="en-US" sz="2400" b="1" dirty="0">
                <a:solidFill>
                  <a:srgbClr val="7030A0"/>
                </a:solidFill>
              </a:rPr>
              <a:t>Anaconda</a:t>
            </a:r>
            <a:r>
              <a:rPr lang="en-US" sz="2400" dirty="0"/>
              <a:t> distribution on your computer, you </a:t>
            </a:r>
            <a:r>
              <a:rPr lang="en-US" sz="2400" b="1" dirty="0">
                <a:solidFill>
                  <a:srgbClr val="00B050"/>
                </a:solidFill>
              </a:rPr>
              <a:t>do not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need to also install </a:t>
            </a:r>
            <a:r>
              <a:rPr lang="en-US" sz="2400" b="1" dirty="0"/>
              <a:t>Miniconda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43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824238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669578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If prompted,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3498710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738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4BE62E-8F32-F5F9-B292-57F020CC6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95" y="2377888"/>
            <a:ext cx="7354810" cy="32482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675744" y="3647126"/>
            <a:ext cx="306548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If step 6 was necessary, now select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the </a:t>
            </a:r>
            <a:r>
              <a:rPr lang="en-US" sz="1800" dirty="0">
                <a:ln>
                  <a:solidFill>
                    <a:schemeClr val="tx1"/>
                  </a:solidFill>
                </a:ln>
              </a:rPr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virtual environment in the dropdown list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886199" y="3354683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164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F0F4E5-7115-7E90-DC19-DABABBB9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8" y="2003320"/>
            <a:ext cx="5864967" cy="44895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550703" y="2155605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8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5778708" y="2248525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205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A5D6AC-3059-5553-12A8-A40BAADB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68" y="1988916"/>
            <a:ext cx="5864967" cy="4489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B8E89-3345-3D41-3E1D-E8FDEC1C5955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978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88777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 64-bit </a:t>
            </a:r>
            <a:r>
              <a:rPr lang="en-US" sz="2400" b="1" dirty="0">
                <a:solidFill>
                  <a:srgbClr val="FF0000"/>
                </a:solidFill>
              </a:rPr>
              <a:t>macOS 11 </a:t>
            </a:r>
            <a:r>
              <a:rPr lang="en-US" sz="2400" dirty="0"/>
              <a:t>(or later) with a minimum of 10GB of free disk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</a:t>
            </a:r>
            <a:r>
              <a:rPr lang="en-US" sz="2000" dirty="0"/>
              <a:t> </a:t>
            </a:r>
            <a:r>
              <a:rPr lang="en-US" sz="2000" b="1" dirty="0"/>
              <a:t>–</a:t>
            </a:r>
            <a:r>
              <a:rPr lang="en-US" sz="2000" dirty="0"/>
              <a:t> Install </a:t>
            </a:r>
            <a:r>
              <a:rPr lang="en-US" sz="2000" b="1" dirty="0"/>
              <a:t>Git </a:t>
            </a:r>
            <a:r>
              <a:rPr lang="en-US" sz="2000" dirty="0"/>
              <a:t>- </a:t>
            </a:r>
            <a:r>
              <a:rPr lang="en-US" sz="2000" dirty="0">
                <a:hlinkClick r:id="rId2"/>
              </a:rPr>
              <a:t>https://git-scm.com/download/mac</a:t>
            </a:r>
            <a:r>
              <a:rPr lang="en-US" sz="2000" dirty="0"/>
              <a:t> using the </a:t>
            </a:r>
            <a:r>
              <a:rPr lang="en-US" sz="2000" dirty="0">
                <a:hlinkClick r:id="rId3"/>
              </a:rPr>
              <a:t>homebrew</a:t>
            </a:r>
            <a:r>
              <a:rPr lang="en-US" sz="2000" dirty="0"/>
              <a:t> install method for </a:t>
            </a:r>
            <a:r>
              <a:rPr lang="en-US" sz="2000" b="1" dirty="0"/>
              <a:t>Git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– Install </a:t>
            </a:r>
            <a:r>
              <a:rPr lang="en-US" sz="2000" b="1" dirty="0"/>
              <a:t>Miniconda3</a:t>
            </a:r>
            <a:r>
              <a:rPr lang="en-US" sz="2000" dirty="0"/>
              <a:t> for macOS – first read this </a:t>
            </a:r>
            <a:r>
              <a:rPr lang="en-US" sz="2000" dirty="0">
                <a:hlinkClick r:id="rId4"/>
              </a:rPr>
              <a:t>https://conda.io/projects/conda/en/latest/user-guide/install/macos.html</a:t>
            </a:r>
            <a:r>
              <a:rPr lang="en-US" sz="2000" dirty="0"/>
              <a:t> and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three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  <a:endParaRPr lang="en-US" sz="20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using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CPU: download the script </a:t>
            </a:r>
            <a:r>
              <a:rPr lang="en-US" sz="1600" b="1" dirty="0"/>
              <a:t>Miniconda3 </a:t>
            </a:r>
            <a:r>
              <a:rPr lang="en-US" sz="1600" b="1" dirty="0" err="1"/>
              <a:t>MacOSX</a:t>
            </a:r>
            <a:r>
              <a:rPr lang="en-US" sz="1600" b="1" dirty="0"/>
              <a:t> 64-bit bash </a:t>
            </a:r>
            <a:r>
              <a:rPr lang="en-US" sz="1600" dirty="0">
                <a:hlinkClick r:id="rId5"/>
              </a:rPr>
              <a:t>https://repo.anaconda.com/miniconda/Miniconda3-latest-MacOSX-x86_64.sh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using an </a:t>
            </a:r>
            <a:r>
              <a:rPr lang="en-US" sz="1600" b="1" dirty="0">
                <a:solidFill>
                  <a:srgbClr val="FF0000"/>
                </a:solidFill>
              </a:rPr>
              <a:t>M1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  <a:r>
              <a:rPr lang="en-US" sz="1600" dirty="0"/>
              <a:t>CPU: download the script </a:t>
            </a:r>
            <a:r>
              <a:rPr lang="en-US" sz="1600" b="1" dirty="0"/>
              <a:t>Miniconda3 macOS Apple ARM bash </a:t>
            </a:r>
            <a:r>
              <a:rPr lang="en-US" sz="1600" dirty="0">
                <a:hlinkClick r:id="rId6"/>
              </a:rPr>
              <a:t>https://repo.anaconda.com/miniconda/Miniconda3-latest-MacOSX-arm64.sh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15F114-B357-4530-A601-720E9069E45C}"/>
              </a:ext>
            </a:extLst>
          </p:cNvPr>
          <p:cNvSpPr txBox="1">
            <a:spLocks/>
          </p:cNvSpPr>
          <p:nvPr/>
        </p:nvSpPr>
        <p:spPr>
          <a:xfrm>
            <a:off x="628650" y="3070693"/>
            <a:ext cx="7886700" cy="3157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E69C43-FFC9-48CC-6716-A8EEBE351073}"/>
              </a:ext>
            </a:extLst>
          </p:cNvPr>
          <p:cNvSpPr txBox="1"/>
          <p:nvPr/>
        </p:nvSpPr>
        <p:spPr>
          <a:xfrm>
            <a:off x="1697064" y="5312445"/>
            <a:ext cx="5455404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 is also a homebrew recipe for Miniconda:</a:t>
            </a:r>
          </a:p>
          <a:p>
            <a:pPr algn="ctr"/>
            <a:r>
              <a:rPr lang="en-US" b="1" dirty="0">
                <a:solidFill>
                  <a:srgbClr val="7030A0"/>
                </a:solidFill>
                <a:latin typeface="Consolas" panose="020B0609020204030204" pitchFamily="49" charset="0"/>
              </a:rPr>
              <a:t>brew install --cask </a:t>
            </a:r>
            <a:r>
              <a:rPr lang="en-US" b="1" dirty="0" err="1">
                <a:solidFill>
                  <a:srgbClr val="7030A0"/>
                </a:solidFill>
                <a:latin typeface="Consolas" panose="020B0609020204030204" pitchFamily="49" charset="0"/>
              </a:rPr>
              <a:t>miniconda</a:t>
            </a:r>
            <a:endParaRPr lang="en-US" b="1" dirty="0">
              <a:solidFill>
                <a:srgbClr val="7030A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086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130459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After clicking on the appropriate script hyperlink in the prior slide (Phase 1 step #</a:t>
            </a:r>
            <a:r>
              <a:rPr lang="en-US" sz="2400" b="1" dirty="0"/>
              <a:t>2a</a:t>
            </a:r>
            <a:r>
              <a:rPr lang="en-US" sz="2400" dirty="0"/>
              <a:t> or </a:t>
            </a:r>
            <a:r>
              <a:rPr lang="en-US" sz="2400" b="1" dirty="0"/>
              <a:t>#2b</a:t>
            </a:r>
            <a:r>
              <a:rPr lang="en-US" sz="2400" dirty="0"/>
              <a:t> based upon your CPU type) your browser will place the script in your </a:t>
            </a:r>
            <a:r>
              <a:rPr lang="en-US" sz="2400" b="1" dirty="0"/>
              <a:t>Downloads</a:t>
            </a:r>
            <a:r>
              <a:rPr lang="en-US" sz="2400" dirty="0"/>
              <a:t> folder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D2482-B17E-47C3-B076-0C6A322A6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32" y="2811437"/>
            <a:ext cx="6348335" cy="21303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2BAF39-5668-4E14-BF89-048E62279F3D}"/>
              </a:ext>
            </a:extLst>
          </p:cNvPr>
          <p:cNvSpPr/>
          <p:nvPr/>
        </p:nvSpPr>
        <p:spPr>
          <a:xfrm>
            <a:off x="3230380" y="2870616"/>
            <a:ext cx="2938072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50AFFD-DCB3-43F1-88A4-1B5D45AC48D3}"/>
              </a:ext>
            </a:extLst>
          </p:cNvPr>
          <p:cNvSpPr/>
          <p:nvPr/>
        </p:nvSpPr>
        <p:spPr>
          <a:xfrm>
            <a:off x="4102308" y="3718847"/>
            <a:ext cx="181880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79B57F-9A91-4053-8160-1A8BA9E7A8E5}"/>
              </a:ext>
            </a:extLst>
          </p:cNvPr>
          <p:cNvSpPr/>
          <p:nvPr/>
        </p:nvSpPr>
        <p:spPr>
          <a:xfrm>
            <a:off x="2133600" y="4515824"/>
            <a:ext cx="729522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BF9FF7D-C63D-40E2-9F05-4D606639A8FA}"/>
              </a:ext>
            </a:extLst>
          </p:cNvPr>
          <p:cNvCxnSpPr>
            <a:stCxn id="12" idx="2"/>
            <a:endCxn id="14" idx="1"/>
          </p:cNvCxnSpPr>
          <p:nvPr/>
        </p:nvCxnSpPr>
        <p:spPr>
          <a:xfrm rot="5400000">
            <a:off x="2648244" y="2573330"/>
            <a:ext cx="1536529" cy="2565816"/>
          </a:xfrm>
          <a:prstGeom prst="bentConnector4">
            <a:avLst>
              <a:gd name="adj1" fmla="val 8415"/>
              <a:gd name="adj2" fmla="val 10890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A9BC033-CA3E-40F5-BC6D-050ABF3A6434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2863122" y="3827526"/>
            <a:ext cx="1239186" cy="79697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999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62845"/>
            <a:ext cx="7886700" cy="178861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Miniconda3-latest-MacOSX-x86_64.sh </a:t>
            </a:r>
            <a:r>
              <a:rPr lang="en-US" sz="1800" i="1" dirty="0">
                <a:solidFill>
                  <a:srgbClr val="7030A0"/>
                </a:solidFill>
              </a:rPr>
              <a:t>(if using an Intel CPU)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Miniconda3-latest-MacOSX-arm64.sh </a:t>
            </a:r>
            <a:r>
              <a:rPr lang="en-US" sz="1800" i="1" dirty="0">
                <a:solidFill>
                  <a:srgbClr val="7030A0"/>
                </a:solidFill>
              </a:rPr>
              <a:t>(if using an M1 CPU)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70D6CB-F495-470F-90D7-C54E7A93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714" y="4273857"/>
            <a:ext cx="4428571" cy="244761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4151858" y="5335486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5709653" y="5987019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C051743-405B-4D8F-87CA-159EF9BDCA13}"/>
              </a:ext>
            </a:extLst>
          </p:cNvPr>
          <p:cNvSpPr txBox="1"/>
          <p:nvPr/>
        </p:nvSpPr>
        <p:spPr>
          <a:xfrm>
            <a:off x="1250123" y="1398216"/>
            <a:ext cx="6643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746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7D7A4A7-C9A7-F42C-D03F-864EEE2D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0" y="2574744"/>
            <a:ext cx="8400000" cy="21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When prompted as part of the Miniconda3 installer program, enter </a:t>
            </a:r>
            <a:r>
              <a:rPr lang="en-US" sz="2400" b="1" dirty="0"/>
              <a:t>yes</a:t>
            </a:r>
            <a:r>
              <a:rPr lang="en-US" sz="2400" dirty="0"/>
              <a:t> to initialize Miniconda3: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1789263" y="4319272"/>
            <a:ext cx="739140" cy="374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H="1">
            <a:off x="2423160" y="4506460"/>
            <a:ext cx="5791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416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F9EBE90-C0BD-8B76-F7A5-03E3DA28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43" y="2714999"/>
            <a:ext cx="6485714" cy="16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Install </a:t>
            </a:r>
            <a:r>
              <a:rPr lang="en-US" sz="2400" dirty="0">
                <a:hlinkClick r:id="rId3"/>
              </a:rPr>
              <a:t>Microsoft Visual Studio Code</a:t>
            </a:r>
            <a:r>
              <a:rPr lang="en-US" sz="2400" dirty="0"/>
              <a:t> by executing this command: </a:t>
            </a:r>
            <a:r>
              <a:rPr lang="en-US" sz="1800" b="1" dirty="0">
                <a:latin typeface="Consolas" panose="020B0609020204030204" pitchFamily="49" charset="0"/>
              </a:rPr>
              <a:t>brew install --cask visual-studio-code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1526406" y="3619319"/>
            <a:ext cx="2946534" cy="2573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H="1">
            <a:off x="1714500" y="3291215"/>
            <a:ext cx="149527" cy="4121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00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435133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qis101/installers/mac-install.sh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157133" y="1398216"/>
            <a:ext cx="6829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zsh window, and then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38B78-D1D9-4409-86DF-E91B180CB1CC}"/>
              </a:ext>
            </a:extLst>
          </p:cNvPr>
          <p:cNvSpPr txBox="1"/>
          <p:nvPr/>
        </p:nvSpPr>
        <p:spPr>
          <a:xfrm>
            <a:off x="1544495" y="3771028"/>
            <a:ext cx="6055009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If when trying to run </a:t>
            </a:r>
            <a:r>
              <a:rPr lang="en-US" b="1" dirty="0">
                <a:latin typeface="Consolas" panose="020B0609020204030204" pitchFamily="49" charset="0"/>
              </a:rPr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zsh session and change the working directory to the location of the conda executable on your filesystem. On macOS it is usually found in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$HOME/opt/miniconda3/</a:t>
            </a:r>
            <a:r>
              <a:rPr lang="en-US" sz="16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zsh</a:t>
            </a:r>
          </a:p>
          <a:p>
            <a:r>
              <a:rPr lang="en-US" dirty="0"/>
              <a:t>Then close that zsh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241513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Downloading the Courseware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904878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Note:</a:t>
            </a:r>
            <a:r>
              <a:rPr lang="en-US" sz="2400" dirty="0"/>
              <a:t> The courseware can be </a:t>
            </a:r>
            <a:r>
              <a:rPr lang="en-US" sz="2400" i="1" dirty="0"/>
              <a:t>manually</a:t>
            </a:r>
            <a:r>
              <a:rPr lang="en-US" sz="2400" dirty="0"/>
              <a:t> downloaded as a large single ZIP file from </a:t>
            </a:r>
            <a:r>
              <a:rPr lang="en-US" sz="2400" dirty="0">
                <a:hlinkClick r:id="rId2"/>
              </a:rPr>
              <a:t>https://github.com/dbiersach/qis101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6040E0-00C9-2B00-3EBE-859E1AFFB17B}"/>
              </a:ext>
            </a:extLst>
          </p:cNvPr>
          <p:cNvGrpSpPr/>
          <p:nvPr/>
        </p:nvGrpSpPr>
        <p:grpSpPr>
          <a:xfrm>
            <a:off x="1848329" y="2919661"/>
            <a:ext cx="5447342" cy="3495268"/>
            <a:chOff x="1408617" y="3043645"/>
            <a:chExt cx="5447342" cy="34952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1A269FF-03EA-061B-7065-3E2673F86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8617" y="3043645"/>
              <a:ext cx="5447342" cy="34952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95B10C-F8A3-4B3D-BB7C-7F58D043B332}"/>
                </a:ext>
              </a:extLst>
            </p:cNvPr>
            <p:cNvSpPr/>
            <p:nvPr/>
          </p:nvSpPr>
          <p:spPr>
            <a:xfrm>
              <a:off x="6173404" y="3875720"/>
              <a:ext cx="584617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6FB0CD-220D-4E98-89A5-5E43F831E8E8}"/>
                </a:ext>
              </a:extLst>
            </p:cNvPr>
            <p:cNvSpPr/>
            <p:nvPr/>
          </p:nvSpPr>
          <p:spPr>
            <a:xfrm>
              <a:off x="4318267" y="6056744"/>
              <a:ext cx="865915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CFD82FB7-2063-4C7B-92D3-992000512564}"/>
                </a:ext>
              </a:extLst>
            </p:cNvPr>
            <p:cNvCxnSpPr>
              <a:cxnSpLocks/>
              <a:stCxn id="7" idx="2"/>
              <a:endCxn id="8" idx="3"/>
            </p:cNvCxnSpPr>
            <p:nvPr/>
          </p:nvCxnSpPr>
          <p:spPr>
            <a:xfrm rot="5400000">
              <a:off x="4805639" y="4539076"/>
              <a:ext cx="2038618" cy="1281531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177F43-3D6B-42AF-9B49-7A6404EC5BD7}"/>
                </a:ext>
              </a:extLst>
            </p:cNvPr>
            <p:cNvSpPr/>
            <p:nvPr/>
          </p:nvSpPr>
          <p:spPr>
            <a:xfrm>
              <a:off x="1408617" y="3070265"/>
              <a:ext cx="1791783" cy="2848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C2FA2749-160B-4794-8F08-2E9755DA7C80}"/>
                </a:ext>
              </a:extLst>
            </p:cNvPr>
            <p:cNvCxnSpPr>
              <a:cxnSpLocks/>
              <a:stCxn id="11" idx="3"/>
              <a:endCxn id="7" idx="0"/>
            </p:cNvCxnSpPr>
            <p:nvPr/>
          </p:nvCxnSpPr>
          <p:spPr>
            <a:xfrm>
              <a:off x="3200400" y="3212671"/>
              <a:ext cx="3265313" cy="663049"/>
            </a:xfrm>
            <a:prstGeom prst="bent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9216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76EF5E-9480-751A-BB53-91C297F6A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046" y="1523263"/>
            <a:ext cx="6296873" cy="4686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BC0D7-BAAF-4595-8B8D-49028CBE1F6B}"/>
              </a:ext>
            </a:extLst>
          </p:cNvPr>
          <p:cNvGrpSpPr/>
          <p:nvPr/>
        </p:nvGrpSpPr>
        <p:grpSpPr>
          <a:xfrm>
            <a:off x="2334930" y="2543061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2C46B2-8FD6-4CA6-93D8-3C7FFEF8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1A7149-589D-4637-BAF9-8D7F2A0E879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6D957-F9EB-4F0E-A01D-65F3F9561DFB}"/>
              </a:ext>
            </a:extLst>
          </p:cNvPr>
          <p:cNvGrpSpPr/>
          <p:nvPr/>
        </p:nvGrpSpPr>
        <p:grpSpPr>
          <a:xfrm>
            <a:off x="5633940" y="3293545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00062-97C0-44C8-B04D-63FB902E9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3A1312-E296-453A-8DA1-728B9CEB23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08CD26-084D-421F-AE8E-07043F8EC81D}"/>
              </a:ext>
            </a:extLst>
          </p:cNvPr>
          <p:cNvGrpSpPr/>
          <p:nvPr/>
        </p:nvGrpSpPr>
        <p:grpSpPr>
          <a:xfrm>
            <a:off x="5074546" y="5765043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862952-9736-442D-833D-EAE4AD3846E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E7ECDA-78DF-4E70-B0BB-527FE5269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A3B547-FC8F-FCE0-202B-E6B0ED8A541A}"/>
              </a:ext>
            </a:extLst>
          </p:cNvPr>
          <p:cNvSpPr txBox="1"/>
          <p:nvPr/>
        </p:nvSpPr>
        <p:spPr>
          <a:xfrm>
            <a:off x="6212395" y="1973148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</p:spTree>
    <p:extLst>
      <p:ext uri="{BB962C8B-B14F-4D97-AF65-F5344CB8AC3E}">
        <p14:creationId xmlns:p14="http://schemas.microsoft.com/office/powerpoint/2010/main" val="2429712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F67CAD-73E2-7F1E-2377-C28408BA3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568" y="3831690"/>
            <a:ext cx="4595782" cy="25383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885357" y="1398216"/>
            <a:ext cx="7373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zsh (iTerm2)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4564946" y="443848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4369213" y="517025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3723825" y="592300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CCF9A4F-3C50-B7BF-F55A-97935D2CC8ED}"/>
              </a:ext>
            </a:extLst>
          </p:cNvPr>
          <p:cNvSpPr txBox="1"/>
          <p:nvPr/>
        </p:nvSpPr>
        <p:spPr>
          <a:xfrm>
            <a:off x="4289118" y="2872621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EEDEB2C-FF50-CCE3-5AFD-2A347A60A339}"/>
              </a:ext>
            </a:extLst>
          </p:cNvPr>
          <p:cNvSpPr/>
          <p:nvPr/>
        </p:nvSpPr>
        <p:spPr>
          <a:xfrm rot="10800000">
            <a:off x="2473134" y="3105101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01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0AFA6-F1DC-60A8-BCF8-D0F60538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55E845-C217-B6DD-F278-B8D44532484A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1036091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3689413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80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2970669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12588A-3CD2-1CDB-5349-6A80A3FE5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137" y="3667500"/>
            <a:ext cx="4045725" cy="2825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zsh (iTerm2)</a:t>
            </a:r>
            <a:r>
              <a:rPr lang="en-US" sz="1800" b="1" dirty="0">
                <a:solidFill>
                  <a:srgbClr val="FF0000"/>
                </a:solidFill>
              </a:rPr>
              <a:t>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5207489" y="4293186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5123645" y="5162904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5679179" y="6056165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8175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90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98DE01-DCB1-29C4-608E-F8372504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25" y="2498531"/>
            <a:ext cx="7559150" cy="2961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1192" y="3715181"/>
            <a:ext cx="2900597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871662" y="4443289"/>
            <a:ext cx="111951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2119989" y="3676717"/>
            <a:ext cx="623177" cy="1119829"/>
          </a:xfrm>
          <a:prstGeom prst="bentConnector4">
            <a:avLst>
              <a:gd name="adj1" fmla="val 41581"/>
              <a:gd name="adj2" fmla="val 12041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0834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necessary,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896664B-3628-868E-F495-96E660EF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6" y="4260521"/>
            <a:ext cx="4009524" cy="16380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821052" y="5664631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212384" y="5079568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F4EBEF-CF35-4BD1-7817-5382812405CC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245114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Installing the QIS101 Courseware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57792"/>
            <a:ext cx="7886700" cy="197016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Microsoft Windows</a:t>
            </a:r>
            <a:r>
              <a:rPr lang="en-US" sz="2400" dirty="0"/>
              <a:t>, go to </a:t>
            </a:r>
            <a:r>
              <a:rPr lang="en-US" sz="2400" dirty="0">
                <a:hlinkClick r:id="rId2" action="ppaction://hlinksldjump"/>
              </a:rPr>
              <a:t>slide #5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Apple macOS</a:t>
            </a:r>
            <a:r>
              <a:rPr lang="en-US" sz="2400" dirty="0"/>
              <a:t>, go to </a:t>
            </a:r>
            <a:r>
              <a:rPr lang="en-US" sz="2400" dirty="0">
                <a:hlinkClick r:id="rId3" action="ppaction://hlinksldjump"/>
              </a:rPr>
              <a:t>slide # 24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Ubuntu Linux</a:t>
            </a:r>
            <a:r>
              <a:rPr lang="en-US" sz="2400" dirty="0"/>
              <a:t>, go to </a:t>
            </a:r>
            <a:r>
              <a:rPr lang="en-US" sz="2400" dirty="0">
                <a:hlinkClick r:id="rId4" action="ppaction://hlinksldjump"/>
              </a:rPr>
              <a:t>slide # 44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If running </a:t>
            </a:r>
            <a:r>
              <a:rPr lang="en-US" sz="2400" b="1" dirty="0"/>
              <a:t>Google Chromebook Linux</a:t>
            </a:r>
            <a:r>
              <a:rPr lang="en-US" sz="2400" dirty="0"/>
              <a:t>, go to </a:t>
            </a:r>
            <a:r>
              <a:rPr lang="en-US" sz="2400" dirty="0">
                <a:hlinkClick r:id="rId5" action="ppaction://hlinksldjump"/>
              </a:rPr>
              <a:t>slide # 63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5E4649-1BAC-4780-97A4-96365CEC59AD}"/>
              </a:ext>
            </a:extLst>
          </p:cNvPr>
          <p:cNvSpPr txBox="1"/>
          <p:nvPr/>
        </p:nvSpPr>
        <p:spPr>
          <a:xfrm>
            <a:off x="1090590" y="5357500"/>
            <a:ext cx="696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Note</a:t>
            </a:r>
            <a:r>
              <a:rPr lang="en-US" dirty="0">
                <a:solidFill>
                  <a:srgbClr val="7030A0"/>
                </a:solidFill>
              </a:rPr>
              <a:t>: Your output may not look </a:t>
            </a:r>
            <a:r>
              <a:rPr lang="en-US" i="1" dirty="0">
                <a:solidFill>
                  <a:srgbClr val="7030A0"/>
                </a:solidFill>
              </a:rPr>
              <a:t>exactly</a:t>
            </a:r>
            <a:r>
              <a:rPr lang="en-US" dirty="0">
                <a:solidFill>
                  <a:srgbClr val="7030A0"/>
                </a:solidFill>
              </a:rPr>
              <a:t> like the following screen shots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A15352-09C4-4D07-9C85-032A508907F9}"/>
              </a:ext>
            </a:extLst>
          </p:cNvPr>
          <p:cNvSpPr txBox="1"/>
          <p:nvPr/>
        </p:nvSpPr>
        <p:spPr>
          <a:xfrm>
            <a:off x="2951187" y="4030323"/>
            <a:ext cx="3241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If you run into problems,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see the Troubleshooting Tips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at the end of this slide deck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A8124C-CA1F-6AB0-71ED-15CF980836D1}"/>
              </a:ext>
            </a:extLst>
          </p:cNvPr>
          <p:cNvSpPr/>
          <p:nvPr/>
        </p:nvSpPr>
        <p:spPr>
          <a:xfrm>
            <a:off x="3019582" y="4030323"/>
            <a:ext cx="3104836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88CF4C-BFB3-60C8-21AE-9390797B4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9" y="2501671"/>
            <a:ext cx="7982646" cy="19166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3248358" y="3683618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(if shown)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5290670" y="3417868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715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2339FD-147C-D020-7C30-D092918F4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00" y="2364099"/>
            <a:ext cx="8195399" cy="31194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946141" y="3559164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4080660" y="3234257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618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997E3A-1290-D07E-7322-D282CD9D6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8" y="2153719"/>
            <a:ext cx="7997125" cy="32185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860669" y="2379498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113639" y="2506301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237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A5D6AC-3059-5553-12A8-A40BAADB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17" y="1988916"/>
            <a:ext cx="5864967" cy="4489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Apple macOS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730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55251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 64-bit </a:t>
            </a:r>
            <a:r>
              <a:rPr lang="en-US" sz="2400" b="1" dirty="0">
                <a:solidFill>
                  <a:srgbClr val="FF0000"/>
                </a:solidFill>
              </a:rPr>
              <a:t>Ubuntu 18.04 </a:t>
            </a:r>
            <a:r>
              <a:rPr lang="en-US" sz="2400" dirty="0"/>
              <a:t>(or later) with a minimum of 10GB of free disk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</a:t>
            </a:r>
            <a:r>
              <a:rPr lang="en-US" sz="2000" dirty="0"/>
              <a:t> – Install </a:t>
            </a:r>
            <a:r>
              <a:rPr lang="en-US" sz="2000" b="1" dirty="0"/>
              <a:t>Git</a:t>
            </a:r>
            <a:r>
              <a:rPr lang="en-US" sz="2000" dirty="0"/>
              <a:t> - </a:t>
            </a:r>
            <a:r>
              <a:rPr lang="en-US" sz="2000" dirty="0">
                <a:hlinkClick r:id="rId2"/>
              </a:rPr>
              <a:t>https://git-scm.com/book/en/v2/Getting-Started-Installing-Git</a:t>
            </a:r>
            <a:r>
              <a:rPr lang="en-US" sz="2000" dirty="0"/>
              <a:t> (I recommend installing via </a:t>
            </a:r>
            <a:r>
              <a:rPr lang="en-US" sz="2000" b="1" dirty="0" err="1">
                <a:solidFill>
                  <a:srgbClr val="7030A0"/>
                </a:solidFill>
              </a:rPr>
              <a:t>sudo</a:t>
            </a:r>
            <a:r>
              <a:rPr lang="en-US" sz="2000" b="1" dirty="0">
                <a:solidFill>
                  <a:srgbClr val="7030A0"/>
                </a:solidFill>
              </a:rPr>
              <a:t> apt install git-all</a:t>
            </a:r>
            <a:r>
              <a:rPr lang="en-US" sz="20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– Install </a:t>
            </a:r>
            <a:r>
              <a:rPr lang="en-US" sz="2000" b="1" dirty="0"/>
              <a:t>Miniconda3</a:t>
            </a:r>
            <a:r>
              <a:rPr lang="en-US" sz="2000" dirty="0"/>
              <a:t> for Linux - read this first: </a:t>
            </a:r>
            <a:r>
              <a:rPr lang="en-US" sz="2000" dirty="0">
                <a:hlinkClick r:id="rId3"/>
              </a:rPr>
              <a:t>https://docs.conda.io/projects/conda/en/latest/user-guide/install/linux.html</a:t>
            </a:r>
            <a:r>
              <a:rPr lang="en-US" sz="2000" dirty="0"/>
              <a:t> -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two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PC: download the script </a:t>
            </a:r>
            <a:r>
              <a:rPr lang="en-US" sz="1600" b="1" dirty="0"/>
              <a:t>Miniconda3 Linux 64-bit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https://repo.anaconda.com/miniconda/Miniconda3-latest-Linux-x86_64.sh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ARM</a:t>
            </a:r>
            <a:r>
              <a:rPr lang="en-US" sz="1600" dirty="0"/>
              <a:t> PC: download the script </a:t>
            </a:r>
            <a:r>
              <a:rPr lang="en-US" sz="1600" b="1" dirty="0"/>
              <a:t>Miniconda3 Linux-aarch64 64-bit</a:t>
            </a:r>
            <a:r>
              <a:rPr lang="en-US" sz="1600" dirty="0"/>
              <a:t> </a:t>
            </a:r>
            <a:r>
              <a:rPr lang="en-US" sz="1600" dirty="0">
                <a:hlinkClick r:id="rId5"/>
              </a:rPr>
              <a:t>https://repo.anaconda.com/miniconda/Miniconda3-latest-Linux-aarch64.sh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15F114-B357-4530-A601-720E9069E45C}"/>
              </a:ext>
            </a:extLst>
          </p:cNvPr>
          <p:cNvSpPr txBox="1">
            <a:spLocks/>
          </p:cNvSpPr>
          <p:nvPr/>
        </p:nvSpPr>
        <p:spPr>
          <a:xfrm>
            <a:off x="628650" y="3070693"/>
            <a:ext cx="7886700" cy="3157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72299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9FEE01-B1CD-4202-8C62-FAE5AC91C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03" t="32169" r="4205" b="36110"/>
          <a:stretch/>
        </p:blipFill>
        <p:spPr>
          <a:xfrm>
            <a:off x="899383" y="4566725"/>
            <a:ext cx="7345234" cy="1301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033" y="2157674"/>
            <a:ext cx="8080635" cy="293351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Miniconda3-latest-Linux-x86_64.sh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Miniconda3-latest-Linux-aarch64.sh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5103965" y="497289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7645036" y="5150541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79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When prompted "Do you wish the installer to initialize Miniconda3 by running conda </a:t>
            </a:r>
            <a:r>
              <a:rPr lang="en-US" sz="1800" b="1" dirty="0" err="1">
                <a:solidFill>
                  <a:srgbClr val="FF0000"/>
                </a:solidFill>
              </a:rPr>
              <a:t>init</a:t>
            </a:r>
            <a:r>
              <a:rPr lang="en-US" b="1" dirty="0">
                <a:solidFill>
                  <a:srgbClr val="FF0000"/>
                </a:solidFill>
              </a:rPr>
              <a:t>? [</a:t>
            </a:r>
            <a:r>
              <a:rPr lang="en-US" b="1" dirty="0" err="1">
                <a:solidFill>
                  <a:srgbClr val="FF0000"/>
                </a:solidFill>
              </a:rPr>
              <a:t>yes|no</a:t>
            </a:r>
            <a:r>
              <a:rPr lang="en-US" b="1" dirty="0">
                <a:solidFill>
                  <a:srgbClr val="FF0000"/>
                </a:solidFill>
              </a:rPr>
              <a:t>]" enter </a:t>
            </a:r>
            <a:r>
              <a:rPr lang="en-US" b="1" dirty="0"/>
              <a:t>yes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D1F81-2758-CD37-AABE-C711F4B8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13" y="2399378"/>
            <a:ext cx="6033973" cy="39569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021AE7-08A9-7BB8-88B1-A648798063CA}"/>
              </a:ext>
            </a:extLst>
          </p:cNvPr>
          <p:cNvGrpSpPr/>
          <p:nvPr/>
        </p:nvGrpSpPr>
        <p:grpSpPr>
          <a:xfrm>
            <a:off x="2531246" y="607327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6AE0BCE-D6E9-0531-9435-6BF3FE8A9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73AB31-D42C-573D-3CAD-BCC7EB56E58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4CC17E7-F4A9-19B8-60A1-E81699FF518E}"/>
              </a:ext>
            </a:extLst>
          </p:cNvPr>
          <p:cNvSpPr/>
          <p:nvPr/>
        </p:nvSpPr>
        <p:spPr>
          <a:xfrm>
            <a:off x="1456841" y="5897105"/>
            <a:ext cx="4145796" cy="45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01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A12EA4-ADE5-199E-3E25-4EB657BF8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62" y="3076442"/>
            <a:ext cx="6990476" cy="1209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4206337" y="3529869"/>
            <a:ext cx="2890675" cy="241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110345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Close that terminal session and open a new terminal session – then install Microsoft Visual Studio code using a snap package: </a:t>
            </a:r>
            <a:r>
              <a:rPr lang="en-US" sz="1800" b="1" dirty="0" err="1">
                <a:latin typeface="Consolas" panose="020B0609020204030204" pitchFamily="49" charset="0"/>
              </a:rPr>
              <a:t>sudo</a:t>
            </a:r>
            <a:r>
              <a:rPr lang="en-US" sz="1800" b="1" dirty="0">
                <a:latin typeface="Consolas" panose="020B0609020204030204" pitchFamily="49" charset="0"/>
              </a:rPr>
              <a:t> snap install --classic code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 flipV="1">
            <a:off x="3690287" y="3681204"/>
            <a:ext cx="564213" cy="3313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399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qis101/installers/ubuntu-install.sh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983260" y="1358682"/>
            <a:ext cx="71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terminal window, and then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s</a:t>
            </a:r>
            <a:r>
              <a:rPr lang="en-US" sz="1800" b="1" dirty="0">
                <a:solidFill>
                  <a:srgbClr val="FF0000"/>
                </a:solidFill>
              </a:rPr>
              <a:t>tart a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2EC06-AA58-4873-AED7-7786D8C04F7F}"/>
              </a:ext>
            </a:extLst>
          </p:cNvPr>
          <p:cNvSpPr txBox="1"/>
          <p:nvPr/>
        </p:nvSpPr>
        <p:spPr>
          <a:xfrm>
            <a:off x="1296648" y="3614227"/>
            <a:ext cx="6550701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Note: If when trying to run </a:t>
            </a:r>
            <a:r>
              <a:rPr lang="en-US" b="1" dirty="0"/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Terminal session and change the working directory to the location of the conda executable on your filesystem. On Ubuntu it is usually found in </a:t>
            </a:r>
            <a:r>
              <a:rPr lang="en-US" sz="1600" b="1" dirty="0">
                <a:latin typeface="Consolas" panose="020B0609020204030204" pitchFamily="49" charset="0"/>
              </a:rPr>
              <a:t>$HOME/opt/miniconda3/</a:t>
            </a:r>
            <a:r>
              <a:rPr lang="en-US" sz="1600" b="1" dirty="0" err="1">
                <a:latin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bash</a:t>
            </a:r>
          </a:p>
          <a:p>
            <a:r>
              <a:rPr lang="en-US" dirty="0"/>
              <a:t>Then close that Terminal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6058710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0C4CAB-1A66-46CA-63C9-DBA288150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79" y="2504127"/>
            <a:ext cx="7523809" cy="29428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4AC315-5BBD-852F-1CCA-FA32E470ECEE}"/>
              </a:ext>
            </a:extLst>
          </p:cNvPr>
          <p:cNvSpPr txBox="1"/>
          <p:nvPr/>
        </p:nvSpPr>
        <p:spPr>
          <a:xfrm>
            <a:off x="5930384" y="1582689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FE8428E-AC5B-8B0C-FB4B-0624A213F109}"/>
              </a:ext>
            </a:extLst>
          </p:cNvPr>
          <p:cNvGrpSpPr/>
          <p:nvPr/>
        </p:nvGrpSpPr>
        <p:grpSpPr>
          <a:xfrm>
            <a:off x="5000758" y="2971892"/>
            <a:ext cx="1076632" cy="369332"/>
            <a:chOff x="4968362" y="2079211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701F05A-C973-3926-B125-7E3678DA77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FECD4B-901C-A26F-8627-D74F4ECC853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F6DD60-D721-51C2-F354-57E0550BB982}"/>
              </a:ext>
            </a:extLst>
          </p:cNvPr>
          <p:cNvGrpSpPr/>
          <p:nvPr/>
        </p:nvGrpSpPr>
        <p:grpSpPr>
          <a:xfrm>
            <a:off x="1046996" y="3341393"/>
            <a:ext cx="1076632" cy="369332"/>
            <a:chOff x="4704120" y="2356972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B4BCF3F-ABE9-EDF4-993C-F231E8218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F69853-852B-001A-461B-EEA9CA3748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99EEDC-2771-C600-50D3-D3CA72E6C957}"/>
              </a:ext>
            </a:extLst>
          </p:cNvPr>
          <p:cNvGrpSpPr/>
          <p:nvPr/>
        </p:nvGrpSpPr>
        <p:grpSpPr>
          <a:xfrm>
            <a:off x="8128861" y="4293200"/>
            <a:ext cx="695804" cy="658508"/>
            <a:chOff x="3966239" y="4801587"/>
            <a:chExt cx="695804" cy="65850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D8CCA0-9A9C-0082-E239-0E6DFA51EC1D}"/>
                </a:ext>
              </a:extLst>
            </p:cNvPr>
            <p:cNvSpPr txBox="1"/>
            <p:nvPr/>
          </p:nvSpPr>
          <p:spPr>
            <a:xfrm>
              <a:off x="4278585" y="4801587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075C20A5-52F8-4CA0-8ABD-EFCF374BE1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6239" y="5094741"/>
              <a:ext cx="374579" cy="36535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752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508212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be running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64-bit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Windows 10 (or later) with an </a:t>
            </a:r>
            <a:r>
              <a:rPr lang="en-US" sz="2400" b="1" dirty="0">
                <a:solidFill>
                  <a:srgbClr val="0070C0"/>
                </a:solidFill>
              </a:rPr>
              <a:t>Intel CPU </a:t>
            </a:r>
            <a:r>
              <a:rPr lang="en-US" sz="2400" dirty="0"/>
              <a:t>and a minimum of 10GB of free disk space - you will need </a:t>
            </a:r>
            <a:r>
              <a:rPr lang="en-US" sz="2400" b="1" dirty="0">
                <a:solidFill>
                  <a:srgbClr val="FF0000"/>
                </a:solidFill>
              </a:rPr>
              <a:t>local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FF0000"/>
                </a:solidFill>
              </a:rPr>
              <a:t>administrator</a:t>
            </a:r>
            <a:r>
              <a:rPr lang="en-US" sz="2400" dirty="0"/>
              <a:t> rights on your machine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 </a:t>
            </a:r>
            <a:r>
              <a:rPr lang="en-US" sz="2000" dirty="0"/>
              <a:t>– Install the latest (non-preview) </a:t>
            </a:r>
            <a:r>
              <a:rPr lang="en-US" sz="2000" b="1" dirty="0"/>
              <a:t>PowerShell 7 (or </a:t>
            </a:r>
            <a:r>
              <a:rPr lang="en-US" sz="2000" dirty="0"/>
              <a:t>later) version using its associated </a:t>
            </a:r>
            <a:r>
              <a:rPr lang="en-US" sz="2000" b="1" dirty="0">
                <a:solidFill>
                  <a:srgbClr val="7030A0"/>
                </a:solidFill>
              </a:rPr>
              <a:t>PowerShell-#.#.#-win-x64.msi </a:t>
            </a:r>
            <a:r>
              <a:rPr lang="en-US" sz="2000" dirty="0"/>
              <a:t>file (in the </a:t>
            </a:r>
            <a:r>
              <a:rPr lang="en-US" sz="2000" b="1" dirty="0"/>
              <a:t>Assets</a:t>
            </a:r>
            <a:r>
              <a:rPr lang="en-US" sz="2000" dirty="0"/>
              <a:t> section) at </a:t>
            </a:r>
            <a:r>
              <a:rPr lang="en-US" sz="2000" dirty="0">
                <a:hlinkClick r:id="rId2"/>
              </a:rPr>
              <a:t>https://github.com/PowerShell/PowerShell/releases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 </a:t>
            </a:r>
            <a:r>
              <a:rPr lang="en-US" sz="2000" dirty="0"/>
              <a:t>- Run the Standalone Installer 64-bit</a:t>
            </a:r>
            <a:r>
              <a:rPr lang="en-US" sz="2000" b="1" dirty="0"/>
              <a:t> Git </a:t>
            </a:r>
            <a:r>
              <a:rPr lang="en-US" sz="2000" dirty="0"/>
              <a:t>for Windows Setup at </a:t>
            </a:r>
            <a:r>
              <a:rPr lang="en-US" sz="2000" dirty="0">
                <a:hlinkClick r:id="rId3"/>
              </a:rPr>
              <a:t>https://git-scm.com/download/win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3 </a:t>
            </a:r>
            <a:r>
              <a:rPr lang="en-US" sz="2000" dirty="0"/>
              <a:t>– Install the latest </a:t>
            </a:r>
            <a:r>
              <a:rPr lang="en-US" sz="2000" b="1" dirty="0"/>
              <a:t>Miniconda3 </a:t>
            </a:r>
            <a:r>
              <a:rPr lang="en-US" sz="2000" dirty="0"/>
              <a:t>Windows</a:t>
            </a:r>
            <a:r>
              <a:rPr lang="en-US" sz="2000" b="1" dirty="0"/>
              <a:t> </a:t>
            </a:r>
            <a:r>
              <a:rPr lang="en-US" sz="2000" dirty="0"/>
              <a:t>(64-bit) at </a:t>
            </a:r>
            <a:r>
              <a:rPr lang="en-US" sz="2000" dirty="0">
                <a:hlinkClick r:id="rId4"/>
              </a:rPr>
              <a:t>https://repo.anaconda.com/miniconda/Miniconda3-latest-Windows-x86_64.exe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91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0E7F4F-B5C2-3DE9-7BD0-0D7E57911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2" y="3589676"/>
            <a:ext cx="6942857" cy="155238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12E07F-473A-473D-898F-9163BBC4D7CD}"/>
              </a:ext>
            </a:extLst>
          </p:cNvPr>
          <p:cNvGrpSpPr/>
          <p:nvPr/>
        </p:nvGrpSpPr>
        <p:grpSpPr>
          <a:xfrm>
            <a:off x="6116638" y="3963783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C8DDFF-47B8-4B03-A7BD-128195C25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4D15A3-22BE-4D75-BA14-446AA65E1DB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276A7CF-7396-46FD-8E49-ACC9BBBF13C0}"/>
              </a:ext>
            </a:extLst>
          </p:cNvPr>
          <p:cNvGrpSpPr/>
          <p:nvPr/>
        </p:nvGrpSpPr>
        <p:grpSpPr>
          <a:xfrm>
            <a:off x="6316419" y="4136044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658992F-C0BE-4D3B-94E5-8145F9CDE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BB5592-D208-48DB-B8A4-54E4766448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62F43D-4543-4BA8-BE62-CDEAB3238540}"/>
              </a:ext>
            </a:extLst>
          </p:cNvPr>
          <p:cNvGrpSpPr/>
          <p:nvPr/>
        </p:nvGrpSpPr>
        <p:grpSpPr>
          <a:xfrm>
            <a:off x="6719330" y="4316447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6F54F8-0AC3-48B8-A876-9F3A04B41D9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D4D9574-9BAD-4616-B1F3-DCBADB11C7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5052955-1BC1-85F5-C98A-EBDB539577E0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40A963A-A8A4-9F5F-3F51-41C2F70AA74B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515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0AFA6-F1DC-60A8-BCF8-D0F605385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88"/>
          <a:stretch/>
        </p:blipFill>
        <p:spPr>
          <a:xfrm>
            <a:off x="951118" y="1628235"/>
            <a:ext cx="7241764" cy="4427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A55E845-C217-B6DD-F278-B8D44532484A}"/>
              </a:ext>
            </a:extLst>
          </p:cNvPr>
          <p:cNvSpPr/>
          <p:nvPr/>
        </p:nvSpPr>
        <p:spPr>
          <a:xfrm>
            <a:off x="1538989" y="3723630"/>
            <a:ext cx="2335967" cy="720952"/>
          </a:xfrm>
          <a:prstGeom prst="wedgeRoundRectCallout">
            <a:avLst>
              <a:gd name="adj1" fmla="val -51654"/>
              <a:gd name="adj2" fmla="val -1163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the </a:t>
            </a:r>
            <a:r>
              <a:rPr lang="en-US" b="1" dirty="0"/>
              <a:t>Session 01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4219707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34319830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01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13928522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AABFF7-8F70-A7EC-E45E-319EF645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76" y="3899951"/>
            <a:ext cx="7019048" cy="14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 </a:t>
            </a:r>
            <a:r>
              <a:rPr lang="en-US" sz="1800" b="1" dirty="0">
                <a:solidFill>
                  <a:srgbClr val="FF0000"/>
                </a:solidFill>
              </a:rPr>
              <a:t>- Start a Terminal 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6130362" y="4276518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6348335" y="4445686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7750861" y="4625367"/>
            <a:ext cx="1068643" cy="369332"/>
            <a:chOff x="3647644" y="4910075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676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8E0BD5-F9F4-96C4-5766-C1266A6C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90" y="2318804"/>
            <a:ext cx="5647619" cy="29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046157" y="4174760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0762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8B3BA7-C79B-79E5-F725-384A1D24C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65" y="2498531"/>
            <a:ext cx="7190047" cy="3143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0874" y="3965450"/>
            <a:ext cx="243444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786422" y="4667913"/>
            <a:ext cx="964528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1973493" y="3988242"/>
            <a:ext cx="597532" cy="971673"/>
          </a:xfrm>
          <a:prstGeom prst="bentConnector4">
            <a:avLst>
              <a:gd name="adj1" fmla="val 41220"/>
              <a:gd name="adj2" fmla="val 12352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853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89F22C-C250-D06B-D03C-F3A34EB23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88" y="4443275"/>
            <a:ext cx="4106254" cy="12911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prompted,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580828" y="5492684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1972160" y="4907621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F04193-2A8C-4BD2-C7F4-1C68E31CB855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14611641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890BFCE-9E8F-28D3-E5B4-83F842D4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8" y="2509952"/>
            <a:ext cx="8609524" cy="18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302962" y="3852606"/>
            <a:ext cx="1749846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(if shown)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857077" y="3594605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543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515676" y="1338255"/>
            <a:ext cx="297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- Launch an Anaconda </a:t>
            </a:r>
            <a:r>
              <a:rPr lang="en-US" sz="1800" b="1" u="sng" dirty="0">
                <a:solidFill>
                  <a:srgbClr val="FF0000"/>
                </a:solidFill>
              </a:rPr>
              <a:t>PowerShell</a:t>
            </a:r>
            <a:r>
              <a:rPr lang="en-US" sz="1800" b="1" dirty="0">
                <a:solidFill>
                  <a:srgbClr val="FF0000"/>
                </a:solidFill>
              </a:rPr>
              <a:t> Prompt: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6B7692-B647-4B28-8210-41055FFB9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5" y="2079390"/>
            <a:ext cx="2457359" cy="3965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14DE92-E00D-4350-9337-0C8AFCC19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971" y="2079390"/>
            <a:ext cx="5282928" cy="29662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589D3A-73A7-488D-8AF7-FA1E79BC83A3}"/>
              </a:ext>
            </a:extLst>
          </p:cNvPr>
          <p:cNvSpPr txBox="1"/>
          <p:nvPr/>
        </p:nvSpPr>
        <p:spPr>
          <a:xfrm>
            <a:off x="4646788" y="1338254"/>
            <a:ext cx="297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Enter the command</a:t>
            </a:r>
          </a:p>
          <a:p>
            <a:pPr algn="ctr"/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powershell</a:t>
            </a:r>
            <a:endParaRPr lang="en-US" b="1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ADAC4-1605-4E87-8F74-0975F4218077}"/>
              </a:ext>
            </a:extLst>
          </p:cNvPr>
          <p:cNvSpPr txBox="1"/>
          <p:nvPr/>
        </p:nvSpPr>
        <p:spPr>
          <a:xfrm>
            <a:off x="4001163" y="5213379"/>
            <a:ext cx="4270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Close this PowerShell window</a:t>
            </a:r>
            <a:endParaRPr lang="en-US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7241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58083C-B4D2-0CA8-38B3-AADFC8AA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67" y="2364099"/>
            <a:ext cx="8266667" cy="27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2465694" y="3941138"/>
            <a:ext cx="3485655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3755068" y="3621586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175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A75B07-C4A9-EB2F-795D-4D985C584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9" y="2153719"/>
            <a:ext cx="8214102" cy="27433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6984655" y="2691513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237625" y="2818316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8743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170DD1-9817-43FC-AB7A-00AFB1D1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782" y="1923836"/>
            <a:ext cx="6030435" cy="47314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Ubuntu Linux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885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468837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 must enable 64-bit </a:t>
            </a:r>
            <a:r>
              <a:rPr lang="en-US" sz="2400" b="1" dirty="0"/>
              <a:t>Linux</a:t>
            </a:r>
            <a:r>
              <a:rPr lang="en-US" sz="2400" dirty="0"/>
              <a:t> on your Chromebook (</a:t>
            </a:r>
            <a:r>
              <a:rPr lang="en-US" sz="2400" b="1" dirty="0">
                <a:solidFill>
                  <a:srgbClr val="00B050"/>
                </a:solidFill>
              </a:rPr>
              <a:t>Crostini</a:t>
            </a:r>
            <a:r>
              <a:rPr lang="en-US" sz="2400" dirty="0"/>
              <a:t>) and have a minimum of 10GB of free disk space remaining in the Linux partition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1 </a:t>
            </a:r>
            <a:r>
              <a:rPr lang="en-US" sz="2000" dirty="0"/>
              <a:t>- Install </a:t>
            </a:r>
            <a:r>
              <a:rPr lang="en-US" sz="2000" b="1" dirty="0"/>
              <a:t>Git </a:t>
            </a:r>
            <a:r>
              <a:rPr lang="en-US" sz="2000" dirty="0"/>
              <a:t>– </a:t>
            </a:r>
            <a:r>
              <a:rPr lang="en-US" sz="2000" dirty="0">
                <a:hlinkClick r:id="rId2"/>
              </a:rPr>
              <a:t>https://git-scm.com/book/en/v2/Getting-Started-Installing-Git</a:t>
            </a:r>
            <a:r>
              <a:rPr lang="en-US" sz="2000" dirty="0"/>
              <a:t> using the command: </a:t>
            </a:r>
            <a:r>
              <a:rPr lang="en-US" sz="1800" b="1" dirty="0" err="1">
                <a:latin typeface="Consolas" panose="020B0609020204030204" pitchFamily="49" charset="0"/>
              </a:rPr>
              <a:t>sudo</a:t>
            </a:r>
            <a:r>
              <a:rPr lang="en-US" sz="1800" b="1" dirty="0">
                <a:latin typeface="Consolas" panose="020B0609020204030204" pitchFamily="49" charset="0"/>
              </a:rPr>
              <a:t> apt install git-all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Step 2</a:t>
            </a:r>
            <a:r>
              <a:rPr lang="en-US" sz="2000" dirty="0"/>
              <a:t> - Install </a:t>
            </a:r>
            <a:r>
              <a:rPr lang="en-US" sz="2000" b="1" dirty="0"/>
              <a:t>Miniconda3</a:t>
            </a:r>
            <a:r>
              <a:rPr lang="en-US" sz="2000" dirty="0"/>
              <a:t> for Linux – first read this </a:t>
            </a:r>
            <a:r>
              <a:rPr lang="en-US" sz="2000" dirty="0">
                <a:hlinkClick r:id="rId3"/>
              </a:rPr>
              <a:t>https://docs.conda.io/projects/conda/en/latest/user-guide/install/linux.html</a:t>
            </a:r>
            <a:r>
              <a:rPr lang="en-US" sz="2000" dirty="0"/>
              <a:t> and then do this </a:t>
            </a:r>
            <a:r>
              <a:rPr lang="en-US" sz="2000" b="1" dirty="0">
                <a:solidFill>
                  <a:srgbClr val="FF0000"/>
                </a:solidFill>
              </a:rPr>
              <a:t>(see next </a:t>
            </a:r>
            <a:r>
              <a:rPr lang="en-US" sz="2000" b="1" u="sng" dirty="0">
                <a:solidFill>
                  <a:srgbClr val="FF0000"/>
                </a:solidFill>
              </a:rPr>
              <a:t>three</a:t>
            </a:r>
            <a:r>
              <a:rPr lang="en-US" sz="2000" b="1" dirty="0">
                <a:solidFill>
                  <a:srgbClr val="FF0000"/>
                </a:solidFill>
              </a:rPr>
              <a:t> slides)</a:t>
            </a:r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Intel</a:t>
            </a:r>
            <a:r>
              <a:rPr lang="en-US" sz="1600" dirty="0"/>
              <a:t> Chromebook: download and run the script </a:t>
            </a:r>
            <a:r>
              <a:rPr lang="en-US" sz="1600" b="1" dirty="0"/>
              <a:t>Miniconda3 Linux 64-bit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https://repo.anaconda.com/miniconda/Miniconda3-latest-Linux-x86_64.sh</a:t>
            </a:r>
            <a:endParaRPr lang="en-US" sz="1600" dirty="0"/>
          </a:p>
          <a:p>
            <a:pPr marL="914400" lvl="1" indent="-45720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lphaLcParenR"/>
            </a:pPr>
            <a:r>
              <a:rPr lang="en-US" sz="1600" dirty="0"/>
              <a:t>If on an </a:t>
            </a:r>
            <a:r>
              <a:rPr lang="en-US" sz="1600" b="1" dirty="0">
                <a:solidFill>
                  <a:srgbClr val="FF0000"/>
                </a:solidFill>
              </a:rPr>
              <a:t>ARM</a:t>
            </a:r>
            <a:r>
              <a:rPr lang="en-US" sz="1600" dirty="0"/>
              <a:t> Chromebook: download and run the script </a:t>
            </a:r>
            <a:r>
              <a:rPr lang="en-US" sz="1600" b="1" dirty="0"/>
              <a:t>Miniconda3 Linux-aarch64 64-bit</a:t>
            </a:r>
            <a:r>
              <a:rPr lang="en-US" sz="1600" dirty="0"/>
              <a:t> </a:t>
            </a:r>
            <a:r>
              <a:rPr lang="en-US" sz="1600" dirty="0">
                <a:hlinkClick r:id="rId5"/>
              </a:rPr>
              <a:t>https://repo.anaconda.com/miniconda/Miniconda3-latest-Linux-aarch64.sh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501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15EFAC-1E12-4B99-87DE-619D4525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46" y="2773180"/>
            <a:ext cx="7944708" cy="35636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1"/>
            <a:ext cx="7886700" cy="1304599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dirty="0"/>
              <a:t>After clicking on the appropriate script hyperlink in the prior slide (Phase 1 step # 2 a/b) based upon your CPU type, your browser will place the script in your </a:t>
            </a:r>
            <a:r>
              <a:rPr lang="en-US" sz="2400" b="1" dirty="0"/>
              <a:t>Downloads</a:t>
            </a:r>
            <a:r>
              <a:rPr lang="en-US" sz="2400" dirty="0"/>
              <a:t> folder: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2BAF39-5668-4E14-BF89-048E62279F3D}"/>
              </a:ext>
            </a:extLst>
          </p:cNvPr>
          <p:cNvSpPr/>
          <p:nvPr/>
        </p:nvSpPr>
        <p:spPr>
          <a:xfrm>
            <a:off x="869429" y="4856813"/>
            <a:ext cx="101183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50AFFD-DCB3-43F1-88A4-1B5D45AC48D3}"/>
              </a:ext>
            </a:extLst>
          </p:cNvPr>
          <p:cNvSpPr/>
          <p:nvPr/>
        </p:nvSpPr>
        <p:spPr>
          <a:xfrm>
            <a:off x="3192904" y="3938192"/>
            <a:ext cx="1818807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BF9FF7D-C63D-40E2-9F05-4D606639A8FA}"/>
              </a:ext>
            </a:extLst>
          </p:cNvPr>
          <p:cNvCxnSpPr>
            <a:cxnSpLocks/>
            <a:stCxn id="12" idx="0"/>
            <a:endCxn id="13" idx="1"/>
          </p:cNvCxnSpPr>
          <p:nvPr/>
        </p:nvCxnSpPr>
        <p:spPr>
          <a:xfrm rot="5400000" flipH="1" flipV="1">
            <a:off x="1879155" y="3543064"/>
            <a:ext cx="809942" cy="181755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91031EE-0984-4A79-93D0-F700DA3B002A}"/>
              </a:ext>
            </a:extLst>
          </p:cNvPr>
          <p:cNvSpPr/>
          <p:nvPr/>
        </p:nvSpPr>
        <p:spPr>
          <a:xfrm>
            <a:off x="984355" y="5176452"/>
            <a:ext cx="844446" cy="217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3A28245-69B1-48FF-B47F-122D8F56B258}"/>
              </a:ext>
            </a:extLst>
          </p:cNvPr>
          <p:cNvCxnSpPr>
            <a:cxnSpLocks/>
            <a:stCxn id="13" idx="2"/>
            <a:endCxn id="21" idx="3"/>
          </p:cNvCxnSpPr>
          <p:nvPr/>
        </p:nvCxnSpPr>
        <p:spPr>
          <a:xfrm rot="5400000">
            <a:off x="2400765" y="3583587"/>
            <a:ext cx="1129581" cy="227350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9E2D97B6-E668-4EA5-A598-A7A6BC629AAD}"/>
              </a:ext>
            </a:extLst>
          </p:cNvPr>
          <p:cNvSpPr/>
          <p:nvPr/>
        </p:nvSpPr>
        <p:spPr>
          <a:xfrm>
            <a:off x="4555763" y="4451842"/>
            <a:ext cx="3014270" cy="1347859"/>
          </a:xfrm>
          <a:prstGeom prst="wedgeRoundRectCallout">
            <a:avLst>
              <a:gd name="adj1" fmla="val -64413"/>
              <a:gd name="adj2" fmla="val -433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Drag-n-Drop</a:t>
            </a:r>
            <a:r>
              <a:rPr lang="en-US" dirty="0"/>
              <a:t> the script file from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Downloads</a:t>
            </a:r>
            <a:r>
              <a:rPr lang="en-US" dirty="0"/>
              <a:t> folder to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Linux files </a:t>
            </a:r>
            <a:r>
              <a:rPr lang="en-US" dirty="0"/>
              <a:t>folder</a:t>
            </a:r>
          </a:p>
        </p:txBody>
      </p:sp>
    </p:spTree>
    <p:extLst>
      <p:ext uri="{BB962C8B-B14F-4D97-AF65-F5344CB8AC3E}">
        <p14:creationId xmlns:p14="http://schemas.microsoft.com/office/powerpoint/2010/main" val="740881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4285F0-134A-4ADF-8F69-9A7B21AB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50" y="4623303"/>
            <a:ext cx="6986300" cy="16608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A8990C-8D06-4B4B-B540-76D7B4817B52}"/>
              </a:ext>
            </a:extLst>
          </p:cNvPr>
          <p:cNvGrpSpPr/>
          <p:nvPr/>
        </p:nvGrpSpPr>
        <p:grpSpPr>
          <a:xfrm>
            <a:off x="4256785" y="504317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244521-213D-4FD1-9F2D-96041FB74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B66372-C288-4D9D-B01F-78B8E14A4E2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1CBBD2B-AAA6-4264-ACEA-9C8EE7E37806}"/>
              </a:ext>
            </a:extLst>
          </p:cNvPr>
          <p:cNvGrpSpPr/>
          <p:nvPr/>
        </p:nvGrpSpPr>
        <p:grpSpPr>
          <a:xfrm>
            <a:off x="6706497" y="5227840"/>
            <a:ext cx="1076632" cy="369332"/>
            <a:chOff x="4704120" y="2356972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9625D8-B7AB-40E2-A4F3-ED025842F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2956BA-88B4-43F2-BBC3-0024A9E4E09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524E8A-2932-4D89-8BDC-F9D587CC26E6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To run the Miniconda install script that you downloaded,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open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session,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two</a:t>
            </a:r>
            <a:r>
              <a:rPr lang="en-US" sz="1800" b="1" dirty="0">
                <a:solidFill>
                  <a:srgbClr val="FF0000"/>
                </a:solidFill>
              </a:rPr>
              <a:t> commands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07346A7-A3A9-43C5-B033-A01D0536317B}"/>
              </a:ext>
            </a:extLst>
          </p:cNvPr>
          <p:cNvSpPr txBox="1">
            <a:spLocks/>
          </p:cNvSpPr>
          <p:nvPr/>
        </p:nvSpPr>
        <p:spPr>
          <a:xfrm>
            <a:off x="628650" y="2268137"/>
            <a:ext cx="7886700" cy="1788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Miniconda3-latest-Linux-x86_64.sh (if on an Intel CPU)</a:t>
            </a: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400" b="1" dirty="0">
                <a:solidFill>
                  <a:srgbClr val="0070C0"/>
                </a:solidFill>
                <a:latin typeface="Consolas" panose="020B0609020204030204" pitchFamily="49" charset="0"/>
              </a:rPr>
              <a:t>or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cd $HOME/Downloads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1800" dirty="0">
                <a:latin typeface="Consolas" panose="020B0609020204030204" pitchFamily="49" charset="0"/>
              </a:rPr>
              <a:t>bash Miniconda3-latest-Linux-aarch64.sh (if on an ARM CPU)</a:t>
            </a:r>
          </a:p>
        </p:txBody>
      </p:sp>
    </p:spTree>
    <p:extLst>
      <p:ext uri="{BB962C8B-B14F-4D97-AF65-F5344CB8AC3E}">
        <p14:creationId xmlns:p14="http://schemas.microsoft.com/office/powerpoint/2010/main" val="3126981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1E37B-5399-4623-B6FD-F5856A89BC87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When prompted "Do you wish the installer to initialize Miniconda3 by running conda </a:t>
            </a:r>
            <a:r>
              <a:rPr lang="en-US" sz="1800" b="1" dirty="0" err="1">
                <a:solidFill>
                  <a:srgbClr val="FF0000"/>
                </a:solidFill>
              </a:rPr>
              <a:t>init</a:t>
            </a:r>
            <a:r>
              <a:rPr lang="en-US" b="1" dirty="0">
                <a:solidFill>
                  <a:srgbClr val="FF0000"/>
                </a:solidFill>
              </a:rPr>
              <a:t>? [</a:t>
            </a:r>
            <a:r>
              <a:rPr lang="en-US" b="1" dirty="0" err="1">
                <a:solidFill>
                  <a:srgbClr val="FF0000"/>
                </a:solidFill>
              </a:rPr>
              <a:t>yes|no</a:t>
            </a:r>
            <a:r>
              <a:rPr lang="en-US" b="1" dirty="0">
                <a:solidFill>
                  <a:srgbClr val="FF0000"/>
                </a:solidFill>
              </a:rPr>
              <a:t>]" enter </a:t>
            </a:r>
            <a:r>
              <a:rPr lang="en-US" b="1" dirty="0"/>
              <a:t>yes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D1F81-2758-CD37-AABE-C711F4B8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013" y="2399378"/>
            <a:ext cx="6033973" cy="395697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8021AE7-08A9-7BB8-88B1-A648798063CA}"/>
              </a:ext>
            </a:extLst>
          </p:cNvPr>
          <p:cNvGrpSpPr/>
          <p:nvPr/>
        </p:nvGrpSpPr>
        <p:grpSpPr>
          <a:xfrm>
            <a:off x="2531246" y="6073273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6AE0BCE-D6E9-0531-9435-6BF3FE8A95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73AB31-D42C-573D-3CAD-BCC7EB56E58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4CC17E7-F4A9-19B8-60A1-E81699FF518E}"/>
              </a:ext>
            </a:extLst>
          </p:cNvPr>
          <p:cNvSpPr/>
          <p:nvPr/>
        </p:nvSpPr>
        <p:spPr>
          <a:xfrm>
            <a:off x="1456841" y="5897105"/>
            <a:ext cx="4145796" cy="45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0176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54E9E5-FE91-E7A8-CF62-EFF61779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34" y="3407171"/>
            <a:ext cx="6625059" cy="3111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3 </a:t>
            </a:r>
            <a:r>
              <a:rPr lang="en-US" sz="2400" dirty="0"/>
              <a:t>– Please follow the instructions on this page to install </a:t>
            </a:r>
            <a:r>
              <a:rPr lang="en-US" sz="2400" b="1" dirty="0">
                <a:solidFill>
                  <a:srgbClr val="FF0000"/>
                </a:solidFill>
              </a:rPr>
              <a:t>Microsoft Visual Studio Code </a:t>
            </a:r>
            <a:r>
              <a:rPr lang="en-US" sz="2400" dirty="0"/>
              <a:t>on your Google Chromebook Linux (Crostini) container: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222AA-6B37-51A6-FB54-B6ADE47878C3}"/>
              </a:ext>
            </a:extLst>
          </p:cNvPr>
          <p:cNvSpPr txBox="1"/>
          <p:nvPr/>
        </p:nvSpPr>
        <p:spPr>
          <a:xfrm>
            <a:off x="2235263" y="268966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Learning with VS Code on Chromebooks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74194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454071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source qis101/installers/chromebook-install.sh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close that terminal window, and then start a new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A5D165-E11B-4FC8-9E02-54C815A5540A}"/>
              </a:ext>
            </a:extLst>
          </p:cNvPr>
          <p:cNvSpPr txBox="1"/>
          <p:nvPr/>
        </p:nvSpPr>
        <p:spPr>
          <a:xfrm>
            <a:off x="1132646" y="3835873"/>
            <a:ext cx="6878707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Note: If when trying to run </a:t>
            </a:r>
            <a:r>
              <a:rPr lang="en-US" b="1" dirty="0"/>
              <a:t>conda update</a:t>
            </a:r>
            <a:r>
              <a:rPr lang="en-US" dirty="0"/>
              <a:t>… your computer says it </a:t>
            </a:r>
            <a:r>
              <a:rPr lang="en-US" dirty="0">
                <a:solidFill>
                  <a:srgbClr val="FF0000"/>
                </a:solidFill>
              </a:rPr>
              <a:t>cannot find 'conda'…</a:t>
            </a:r>
          </a:p>
          <a:p>
            <a:endParaRPr lang="en-US" dirty="0"/>
          </a:p>
          <a:p>
            <a:r>
              <a:rPr lang="en-US" dirty="0"/>
              <a:t>First, open a Terminal session and change the working directory to the location of the conda executable on your filesystem. On Chromebook Linux, it is usually found in </a:t>
            </a:r>
            <a:r>
              <a:rPr lang="en-US" sz="1600" b="1" dirty="0">
                <a:latin typeface="Consolas" panose="020B0609020204030204" pitchFamily="49" charset="0"/>
              </a:rPr>
              <a:t>$HOME/miniconda3/</a:t>
            </a:r>
            <a:r>
              <a:rPr lang="en-US" sz="1600" b="1" dirty="0" err="1">
                <a:latin typeface="Consolas" panose="020B0609020204030204" pitchFamily="49" charset="0"/>
              </a:rPr>
              <a:t>condabin</a:t>
            </a:r>
            <a:endParaRPr lang="en-US" b="1" dirty="0">
              <a:latin typeface="Consolas" panose="020B0609020204030204" pitchFamily="49" charset="0"/>
            </a:endParaRPr>
          </a:p>
          <a:p>
            <a:endParaRPr lang="en-US" dirty="0"/>
          </a:p>
          <a:p>
            <a:r>
              <a:rPr lang="en-US" dirty="0"/>
              <a:t>Then enter the following command: </a:t>
            </a:r>
            <a:r>
              <a:rPr lang="en-US" b="1" dirty="0">
                <a:latin typeface="Consolas" panose="020B0609020204030204" pitchFamily="49" charset="0"/>
              </a:rPr>
              <a:t>conda </a:t>
            </a:r>
            <a:r>
              <a:rPr lang="en-US" b="1" dirty="0" err="1">
                <a:latin typeface="Consolas" panose="020B0609020204030204" pitchFamily="49" charset="0"/>
              </a:rPr>
              <a:t>init</a:t>
            </a:r>
            <a:r>
              <a:rPr lang="en-US" b="1" dirty="0">
                <a:latin typeface="Consolas" panose="020B0609020204030204" pitchFamily="49" charset="0"/>
              </a:rPr>
              <a:t> bash</a:t>
            </a:r>
          </a:p>
          <a:p>
            <a:r>
              <a:rPr lang="en-US" dirty="0"/>
              <a:t>Then close that Terminal session, and restart Phase 2 on this slide</a:t>
            </a:r>
          </a:p>
        </p:txBody>
      </p:sp>
    </p:spTree>
    <p:extLst>
      <p:ext uri="{BB962C8B-B14F-4D97-AF65-F5344CB8AC3E}">
        <p14:creationId xmlns:p14="http://schemas.microsoft.com/office/powerpoint/2010/main" val="4430282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DDF5D-0991-B7AE-3747-50490A8F9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762" y="2119236"/>
            <a:ext cx="6590476" cy="39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CCF7EA-41FB-4E84-434E-04D07A24E0BC}"/>
              </a:ext>
            </a:extLst>
          </p:cNvPr>
          <p:cNvGrpSpPr/>
          <p:nvPr/>
        </p:nvGrpSpPr>
        <p:grpSpPr>
          <a:xfrm>
            <a:off x="4211194" y="2588268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73F36F-84ED-3906-10B7-DEA086E88E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B8DFEA-0816-6AB6-27C6-824BBE7452A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931F8A-EA60-4FD6-AD1B-AD2D6D69D9A9}"/>
              </a:ext>
            </a:extLst>
          </p:cNvPr>
          <p:cNvGrpSpPr/>
          <p:nvPr/>
        </p:nvGrpSpPr>
        <p:grpSpPr>
          <a:xfrm>
            <a:off x="7149206" y="2757056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EC1CE4-5B03-7C93-1E4E-A842C9C877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5B970A-A5B6-0B17-2B5B-9BC6D936659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EAE92F-20B3-2B44-43C1-3900F38C7238}"/>
              </a:ext>
            </a:extLst>
          </p:cNvPr>
          <p:cNvGrpSpPr/>
          <p:nvPr/>
        </p:nvGrpSpPr>
        <p:grpSpPr>
          <a:xfrm>
            <a:off x="7227114" y="4145352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E17CC0-C3C4-7718-B255-47BCD5E94D9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D513A6C-7ACF-23CD-2A11-668E810FE4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E55C519-790D-9F6C-A2E0-01C772D0E9EC}"/>
              </a:ext>
            </a:extLst>
          </p:cNvPr>
          <p:cNvSpPr txBox="1"/>
          <p:nvPr/>
        </p:nvSpPr>
        <p:spPr>
          <a:xfrm>
            <a:off x="6320490" y="1380572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</p:spTree>
    <p:extLst>
      <p:ext uri="{BB962C8B-B14F-4D97-AF65-F5344CB8AC3E}">
        <p14:creationId xmlns:p14="http://schemas.microsoft.com/office/powerpoint/2010/main" val="1964437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1184A1-0365-2A39-C99F-BE99B1BC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20" y="2402556"/>
            <a:ext cx="7176072" cy="3693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68580"/>
            <a:ext cx="7886700" cy="79493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400" b="1" dirty="0"/>
              <a:t>Step 7 </a:t>
            </a:r>
            <a:r>
              <a:rPr lang="en-US" sz="2400" dirty="0"/>
              <a:t>– Install the </a:t>
            </a:r>
            <a:r>
              <a:rPr lang="en-US" sz="2400" dirty="0">
                <a:solidFill>
                  <a:srgbClr val="FF0000"/>
                </a:solidFill>
              </a:rPr>
              <a:t>Windows 64-bit System Installer </a:t>
            </a:r>
            <a:r>
              <a:rPr lang="en-US" sz="2400" dirty="0"/>
              <a:t>version for VS Code from </a:t>
            </a:r>
            <a:r>
              <a:rPr lang="en-US" sz="2400" dirty="0">
                <a:hlinkClick r:id="rId3"/>
              </a:rPr>
              <a:t>https://code.visualstudio.com/Download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8F8D88-B8DA-9283-2A56-0C2005FB6903}"/>
              </a:ext>
            </a:extLst>
          </p:cNvPr>
          <p:cNvSpPr/>
          <p:nvPr/>
        </p:nvSpPr>
        <p:spPr>
          <a:xfrm>
            <a:off x="2471738" y="5441158"/>
            <a:ext cx="271462" cy="150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F5E66E-4934-3BB1-F3BE-2911E5ED682A}"/>
              </a:ext>
            </a:extLst>
          </p:cNvPr>
          <p:cNvCxnSpPr>
            <a:cxnSpLocks/>
          </p:cNvCxnSpPr>
          <p:nvPr/>
        </p:nvCxnSpPr>
        <p:spPr>
          <a:xfrm>
            <a:off x="1086787" y="5523875"/>
            <a:ext cx="6071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448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 err="1">
                <a:latin typeface="Consolas" panose="020B0609020204030204" pitchFamily="49" charset="0"/>
              </a:rPr>
              <a:t>jupyter</a:t>
            </a:r>
            <a:r>
              <a:rPr lang="en-US" sz="2000" dirty="0">
                <a:latin typeface="Consolas" panose="020B0609020204030204" pitchFamily="49" charset="0"/>
              </a:rPr>
              <a:t> lab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D845F-481B-449B-A258-B2D47FC47049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Terminal session and 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F9949-DE59-D1C5-6F74-3A3F477F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66" y="3860101"/>
            <a:ext cx="7066667" cy="185714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07C44C-FE7D-20BE-A72E-C40F8259386A}"/>
              </a:ext>
            </a:extLst>
          </p:cNvPr>
          <p:cNvGrpSpPr/>
          <p:nvPr/>
        </p:nvGrpSpPr>
        <p:grpSpPr>
          <a:xfrm>
            <a:off x="6232891" y="4547196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459D570-325A-38EB-A6D3-A01FC4A178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3C52C9-DE0C-5FC2-7BEB-1A25CFDCAFE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38D43A-F027-39F1-B6FB-69E9F1E47730}"/>
              </a:ext>
            </a:extLst>
          </p:cNvPr>
          <p:cNvGrpSpPr/>
          <p:nvPr/>
        </p:nvGrpSpPr>
        <p:grpSpPr>
          <a:xfrm>
            <a:off x="7403753" y="4799561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7409F72-62A3-C8C2-6B9B-2871B9DD32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CE3E20-7B56-F8C3-9486-37E11B9767F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A85054-DE8C-F382-1D02-52B35ADD86C7}"/>
              </a:ext>
            </a:extLst>
          </p:cNvPr>
          <p:cNvGrpSpPr/>
          <p:nvPr/>
        </p:nvGrpSpPr>
        <p:grpSpPr>
          <a:xfrm>
            <a:off x="7512955" y="5058648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9BB3FC-8BFF-3CD3-7A1C-1FDB430484E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86C7A3A-0F96-A8C4-AE40-EAADCAAC0D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156ED81-BEE0-7713-14E7-DB45FD4C6525}"/>
              </a:ext>
            </a:extLst>
          </p:cNvPr>
          <p:cNvSpPr txBox="1"/>
          <p:nvPr/>
        </p:nvSpPr>
        <p:spPr>
          <a:xfrm>
            <a:off x="4221565" y="2870355"/>
            <a:ext cx="2483935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will open your default web browser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47A520C-5780-84E1-FEF0-F15A9CF985F5}"/>
              </a:ext>
            </a:extLst>
          </p:cNvPr>
          <p:cNvSpPr/>
          <p:nvPr/>
        </p:nvSpPr>
        <p:spPr>
          <a:xfrm rot="10800000">
            <a:off x="2405581" y="3102835"/>
            <a:ext cx="1731624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882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7F1BCC1-821D-4BC3-8E46-9D20CBE6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45" y="1468581"/>
            <a:ext cx="7462111" cy="4887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90CE37F1-817C-49AF-9890-03C13EAF639E}"/>
              </a:ext>
            </a:extLst>
          </p:cNvPr>
          <p:cNvSpPr/>
          <p:nvPr/>
        </p:nvSpPr>
        <p:spPr>
          <a:xfrm>
            <a:off x="1793823" y="4813521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</a:t>
            </a:r>
          </a:p>
        </p:txBody>
      </p:sp>
    </p:spTree>
    <p:extLst>
      <p:ext uri="{BB962C8B-B14F-4D97-AF65-F5344CB8AC3E}">
        <p14:creationId xmlns:p14="http://schemas.microsoft.com/office/powerpoint/2010/main" val="41634313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89C2EDF-1B9D-783B-809E-71805F758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4" y="1551971"/>
            <a:ext cx="7958670" cy="45417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68643" y="1651494"/>
            <a:ext cx="1798820" cy="575898"/>
          </a:xfrm>
          <a:prstGeom prst="wedgeRoundRectCallout">
            <a:avLst>
              <a:gd name="adj1" fmla="val 114845"/>
              <a:gd name="adj2" fmla="val 390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click the "Play" button 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4429594-581A-4F96-86CE-B1A2FE5F3FA7}"/>
              </a:ext>
            </a:extLst>
          </p:cNvPr>
          <p:cNvSpPr/>
          <p:nvPr/>
        </p:nvSpPr>
        <p:spPr>
          <a:xfrm>
            <a:off x="1096780" y="3551455"/>
            <a:ext cx="1901252" cy="575898"/>
          </a:xfrm>
          <a:prstGeom prst="wedgeRoundRectCallout">
            <a:avLst>
              <a:gd name="adj1" fmla="val -51654"/>
              <a:gd name="adj2" fmla="val -1288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click to open this file…</a:t>
            </a:r>
          </a:p>
        </p:txBody>
      </p:sp>
    </p:spTree>
    <p:extLst>
      <p:ext uri="{BB962C8B-B14F-4D97-AF65-F5344CB8AC3E}">
        <p14:creationId xmlns:p14="http://schemas.microsoft.com/office/powerpoint/2010/main" val="2315173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68BCB3-BA46-998A-3BA4-B9FE73BB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381" y="1682931"/>
            <a:ext cx="6095238" cy="45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831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4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B70542E-CE07-4024-91C9-32200E403BE1}"/>
              </a:ext>
            </a:extLst>
          </p:cNvPr>
          <p:cNvSpPr/>
          <p:nvPr/>
        </p:nvSpPr>
        <p:spPr>
          <a:xfrm>
            <a:off x="2083633" y="2572036"/>
            <a:ext cx="1611442" cy="575898"/>
          </a:xfrm>
          <a:prstGeom prst="wedgeRoundRectCallout">
            <a:avLst>
              <a:gd name="adj1" fmla="val 116841"/>
              <a:gd name="adj2" fmla="val -1262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the "Run" button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0DC95-9A99-41E5-8A0E-B374F7BB5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12" y="1315571"/>
            <a:ext cx="6672775" cy="53250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EF576C-4D10-4ACB-9135-E30DD836DC86}"/>
              </a:ext>
            </a:extLst>
          </p:cNvPr>
          <p:cNvSpPr/>
          <p:nvPr/>
        </p:nvSpPr>
        <p:spPr>
          <a:xfrm>
            <a:off x="1420249" y="4886793"/>
            <a:ext cx="689548" cy="202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2EE0845-C73A-44A4-B134-B9DD9252099A}"/>
              </a:ext>
            </a:extLst>
          </p:cNvPr>
          <p:cNvSpPr/>
          <p:nvPr/>
        </p:nvSpPr>
        <p:spPr>
          <a:xfrm>
            <a:off x="2227289" y="3147934"/>
            <a:ext cx="2725712" cy="1347859"/>
          </a:xfrm>
          <a:prstGeom prst="wedgeRoundRectCallout">
            <a:avLst>
              <a:gd name="adj1" fmla="val -56805"/>
              <a:gd name="adj2" fmla="val 83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File…Shut Down, discard any changes, and then close this web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30305045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CA82C7-74D2-0C72-4D56-4FB867CA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20" y="3936878"/>
            <a:ext cx="7122758" cy="1522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0732BD1-7FDA-426E-68CE-024E99DB9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41536"/>
            <a:ext cx="7886700" cy="1287464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conda activate qis101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$HOME/qis101/labs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code ./qis101.code-workspace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1</a:t>
            </a:r>
            <a:r>
              <a:rPr lang="en-US" sz="1800" b="1" dirty="0">
                <a:solidFill>
                  <a:srgbClr val="FF0000"/>
                </a:solidFill>
              </a:rPr>
              <a:t> - Start a </a:t>
            </a:r>
            <a:r>
              <a:rPr lang="en-US" b="1" dirty="0">
                <a:solidFill>
                  <a:srgbClr val="FF0000"/>
                </a:solidFill>
              </a:rPr>
              <a:t>Terminal </a:t>
            </a:r>
            <a:r>
              <a:rPr lang="en-US" sz="1800" b="1" dirty="0">
                <a:solidFill>
                  <a:srgbClr val="FF0000"/>
                </a:solidFill>
              </a:rPr>
              <a:t>session and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three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5CF807-D239-0770-F230-E690BECFC04B}"/>
              </a:ext>
            </a:extLst>
          </p:cNvPr>
          <p:cNvGrpSpPr/>
          <p:nvPr/>
        </p:nvGrpSpPr>
        <p:grpSpPr>
          <a:xfrm>
            <a:off x="5326759" y="4489812"/>
            <a:ext cx="1076632" cy="369332"/>
            <a:chOff x="4968362" y="2079211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9B37004-28C0-236A-98DB-E742C22EB6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F36929-1F2E-1F78-1D81-AC638C2BAE6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8B7507-320A-A37D-CD5F-F3242A827522}"/>
              </a:ext>
            </a:extLst>
          </p:cNvPr>
          <p:cNvGrpSpPr/>
          <p:nvPr/>
        </p:nvGrpSpPr>
        <p:grpSpPr>
          <a:xfrm>
            <a:off x="6106602" y="4694673"/>
            <a:ext cx="1076632" cy="369332"/>
            <a:chOff x="4704120" y="2356972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5BF3C2-1701-85CD-25AB-6ECD96F01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C270F8-6A23-3CC2-7CA3-3BE8C3DFAE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33CA2-F06D-C1E9-18C4-5132136F590D}"/>
              </a:ext>
            </a:extLst>
          </p:cNvPr>
          <p:cNvGrpSpPr/>
          <p:nvPr/>
        </p:nvGrpSpPr>
        <p:grpSpPr>
          <a:xfrm>
            <a:off x="8075357" y="4935031"/>
            <a:ext cx="646135" cy="369332"/>
            <a:chOff x="3647644" y="4910075"/>
            <a:chExt cx="646135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ACA3B8-EC91-346B-C64B-B12C3D436FBD}"/>
                </a:ext>
              </a:extLst>
            </p:cNvPr>
            <p:cNvSpPr txBox="1"/>
            <p:nvPr/>
          </p:nvSpPr>
          <p:spPr>
            <a:xfrm>
              <a:off x="3910321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A219449-AD13-3A10-00FA-ED37F01BB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29736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36490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B64541-05A4-7BDE-CDF3-F2A367C4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325" y="2318804"/>
            <a:ext cx="6019350" cy="3060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2 </a:t>
            </a:r>
            <a:r>
              <a:rPr lang="en-US" sz="1800" b="1" dirty="0">
                <a:solidFill>
                  <a:srgbClr val="FF0000"/>
                </a:solidFill>
              </a:rPr>
              <a:t>– If prompted, select "Yes, I trust the authors"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B37004-28C0-236A-98DB-E742C22EB67F}"/>
              </a:ext>
            </a:extLst>
          </p:cNvPr>
          <p:cNvCxnSpPr>
            <a:cxnSpLocks/>
          </p:cNvCxnSpPr>
          <p:nvPr/>
        </p:nvCxnSpPr>
        <p:spPr>
          <a:xfrm flipH="1" flipV="1">
            <a:off x="2364209" y="4389446"/>
            <a:ext cx="519763" cy="419096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4536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AA661D-9A80-8E13-184C-3FF1AD51D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31" y="2533330"/>
            <a:ext cx="7847739" cy="28894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2157488" y="1533633"/>
            <a:ext cx="482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3 </a:t>
            </a:r>
            <a:r>
              <a:rPr lang="en-US" sz="1800" b="1" dirty="0">
                <a:solidFill>
                  <a:srgbClr val="FF0000"/>
                </a:solidFill>
              </a:rPr>
              <a:t>– Click on the </a:t>
            </a:r>
            <a:r>
              <a:rPr lang="en-US" sz="1800" b="1" dirty="0"/>
              <a:t>Session 01 </a:t>
            </a:r>
            <a:r>
              <a:rPr lang="en-US" sz="1800" b="1" dirty="0">
                <a:solidFill>
                  <a:srgbClr val="FF0000"/>
                </a:solidFill>
              </a:rPr>
              <a:t>folder and then double-click on the </a:t>
            </a:r>
            <a:r>
              <a:rPr lang="en-US" sz="1800" b="1" dirty="0"/>
              <a:t>welcome.py</a:t>
            </a:r>
            <a:r>
              <a:rPr lang="en-US" sz="1800" b="1" dirty="0">
                <a:solidFill>
                  <a:srgbClr val="FF0000"/>
                </a:solidFill>
              </a:rPr>
              <a:t> file to open 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1541192" y="3715181"/>
            <a:ext cx="2585535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F8249-2424-51CF-ABC1-D9768DB75739}"/>
              </a:ext>
            </a:extLst>
          </p:cNvPr>
          <p:cNvSpPr/>
          <p:nvPr/>
        </p:nvSpPr>
        <p:spPr>
          <a:xfrm>
            <a:off x="1674693" y="4443289"/>
            <a:ext cx="111951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8D71A15-5799-C212-4D81-C69D8F828DDE}"/>
              </a:ext>
            </a:extLst>
          </p:cNvPr>
          <p:cNvCxnSpPr>
            <a:cxnSpLocks/>
            <a:stCxn id="6" idx="2"/>
            <a:endCxn id="11" idx="1"/>
          </p:cNvCxnSpPr>
          <p:nvPr/>
        </p:nvCxnSpPr>
        <p:spPr>
          <a:xfrm rot="5400000">
            <a:off x="1942739" y="3656998"/>
            <a:ext cx="623177" cy="1159267"/>
          </a:xfrm>
          <a:prstGeom prst="bentConnector4">
            <a:avLst>
              <a:gd name="adj1" fmla="val 41581"/>
              <a:gd name="adj2" fmla="val 11971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697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95298A-941E-22FD-7D73-E743F5958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43" y="2305045"/>
            <a:ext cx="4285714" cy="12095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5176915" y="3150385"/>
            <a:ext cx="1448737" cy="2653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4 </a:t>
            </a:r>
            <a:r>
              <a:rPr lang="en-US" sz="1800" b="1" dirty="0">
                <a:solidFill>
                  <a:srgbClr val="FF0000"/>
                </a:solidFill>
              </a:rPr>
              <a:t>– If necessary, in the bottom right of the VS Code window, 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click the "Select Python Interpreter" button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6528217" y="2979517"/>
            <a:ext cx="644577" cy="25154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896664B-3628-868E-F495-96E660EF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6" y="4260521"/>
            <a:ext cx="4009524" cy="16380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1AAE65-0F64-C003-B6F3-254ED12757EF}"/>
              </a:ext>
            </a:extLst>
          </p:cNvPr>
          <p:cNvSpPr/>
          <p:nvPr/>
        </p:nvSpPr>
        <p:spPr>
          <a:xfrm>
            <a:off x="1821052" y="5664631"/>
            <a:ext cx="782664" cy="2417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2AAC8-0BED-9D28-2AA7-85FC9D7AC31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2212384" y="5079568"/>
            <a:ext cx="554063" cy="585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F4EBEF-CF35-4BD1-7817-5382812405CC}"/>
              </a:ext>
            </a:extLst>
          </p:cNvPr>
          <p:cNvSpPr txBox="1"/>
          <p:nvPr/>
        </p:nvSpPr>
        <p:spPr>
          <a:xfrm>
            <a:off x="4963332" y="4479403"/>
            <a:ext cx="3202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Otherwise, click on the Python Interpreter version label near the </a:t>
            </a:r>
            <a:r>
              <a:rPr lang="en-US" b="1" dirty="0"/>
              <a:t>bottom-right</a:t>
            </a:r>
            <a:r>
              <a:rPr lang="en-US" b="1" dirty="0">
                <a:solidFill>
                  <a:srgbClr val="FF0000"/>
                </a:solidFill>
              </a:rPr>
              <a:t> of the main VS Code window</a:t>
            </a:r>
          </a:p>
        </p:txBody>
      </p:sp>
    </p:spTree>
    <p:extLst>
      <p:ext uri="{BB962C8B-B14F-4D97-AF65-F5344CB8AC3E}">
        <p14:creationId xmlns:p14="http://schemas.microsoft.com/office/powerpoint/2010/main" val="15902780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F39425-2C18-78C5-5563-E27AA7E0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29" y="2501670"/>
            <a:ext cx="7974262" cy="1839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4385394" y="3581739"/>
            <a:ext cx="1662981" cy="228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5 </a:t>
            </a:r>
            <a:r>
              <a:rPr lang="en-US" sz="1800" b="1" dirty="0">
                <a:solidFill>
                  <a:srgbClr val="FF0000"/>
                </a:solidFill>
              </a:rPr>
              <a:t>– Click the </a:t>
            </a:r>
            <a:r>
              <a:rPr lang="en-US" b="1" dirty="0"/>
              <a:t>Select at workspace level</a:t>
            </a:r>
            <a:r>
              <a:rPr lang="en-US" b="1" dirty="0">
                <a:solidFill>
                  <a:srgbClr val="FF0000"/>
                </a:solidFill>
              </a:rPr>
              <a:t> option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in the top center of the VS Code window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5913356" y="3365453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67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18854"/>
            <a:ext cx="7886700" cy="29851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Set-</a:t>
            </a:r>
            <a:r>
              <a:rPr lang="en-US" sz="2000" dirty="0" err="1">
                <a:latin typeface="Consolas" panose="020B0609020204030204" pitchFamily="49" charset="0"/>
              </a:rPr>
              <a:t>ExecutionPolicy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RemoteSigned</a:t>
            </a:r>
            <a:r>
              <a:rPr lang="en-US" sz="2000" dirty="0">
                <a:latin typeface="Consolas" panose="020B0609020204030204" pitchFamily="49" charset="0"/>
              </a:rPr>
              <a:t> -Scope </a:t>
            </a:r>
            <a:r>
              <a:rPr lang="en-US" sz="2000" dirty="0" err="1">
                <a:latin typeface="Consolas" panose="020B0609020204030204" pitchFamily="49" charset="0"/>
              </a:rPr>
              <a:t>CurrentUser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git clone </a:t>
            </a:r>
            <a:r>
              <a:rPr lang="en-US" sz="2000" dirty="0">
                <a:latin typeface="Consolas" panose="020B0609020204030204" pitchFamily="49" charset="0"/>
                <a:hlinkClick r:id="rId2"/>
              </a:rPr>
              <a:t>https://github.com/dbiersach/qis101</a:t>
            </a: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cd $HOME/qis101/installers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>
                <a:latin typeface="Consolas" panose="020B0609020204030204" pitchFamily="49" charset="0"/>
              </a:rPr>
              <a:t>. .\windows-install.ps1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E37884-B504-4048-8B5C-C46377D5F890}"/>
              </a:ext>
            </a:extLst>
          </p:cNvPr>
          <p:cNvSpPr txBox="1"/>
          <p:nvPr/>
        </p:nvSpPr>
        <p:spPr>
          <a:xfrm>
            <a:off x="1337872" y="1398216"/>
            <a:ext cx="646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After Phase 1 completes, start a </a:t>
            </a:r>
            <a:r>
              <a:rPr lang="en-US" sz="1800" b="1" u="sng" dirty="0">
                <a:solidFill>
                  <a:srgbClr val="FF0000"/>
                </a:solidFill>
              </a:rPr>
              <a:t>new</a:t>
            </a:r>
            <a:r>
              <a:rPr lang="en-US" sz="1800" b="1" dirty="0">
                <a:solidFill>
                  <a:srgbClr val="FF0000"/>
                </a:solidFill>
              </a:rPr>
              <a:t> PowerShell session and then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execute these </a:t>
            </a:r>
            <a:r>
              <a:rPr lang="en-US" sz="1800" b="1" u="sng" dirty="0">
                <a:solidFill>
                  <a:srgbClr val="FF0000"/>
                </a:solidFill>
              </a:rPr>
              <a:t>five</a:t>
            </a:r>
            <a:r>
              <a:rPr lang="en-US" sz="1800" b="1" dirty="0">
                <a:solidFill>
                  <a:srgbClr val="FF0000"/>
                </a:solidFill>
              </a:rPr>
              <a:t> commands (one line at a time):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4B2A71-6D13-5CB2-9711-D5C25E1B46BD}"/>
              </a:ext>
            </a:extLst>
          </p:cNvPr>
          <p:cNvGrpSpPr/>
          <p:nvPr/>
        </p:nvGrpSpPr>
        <p:grpSpPr>
          <a:xfrm>
            <a:off x="2597046" y="5459784"/>
            <a:ext cx="3949908" cy="618727"/>
            <a:chOff x="2615784" y="5459784"/>
            <a:chExt cx="3949908" cy="6187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5980AF6-34AE-0244-441A-FD0BBDBACCBA}"/>
                </a:ext>
              </a:extLst>
            </p:cNvPr>
            <p:cNvSpPr txBox="1"/>
            <p:nvPr/>
          </p:nvSpPr>
          <p:spPr>
            <a:xfrm>
              <a:off x="2731958" y="5584481"/>
              <a:ext cx="3717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See the next page for a screenshot!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456BFE-4B6C-3416-A4FD-6F6C24A0FF8D}"/>
                </a:ext>
              </a:extLst>
            </p:cNvPr>
            <p:cNvSpPr/>
            <p:nvPr/>
          </p:nvSpPr>
          <p:spPr>
            <a:xfrm>
              <a:off x="2615784" y="5459784"/>
              <a:ext cx="3949908" cy="618727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F106EA1-D339-BE5B-5115-79E915B88592}"/>
              </a:ext>
            </a:extLst>
          </p:cNvPr>
          <p:cNvSpPr txBox="1"/>
          <p:nvPr/>
        </p:nvSpPr>
        <p:spPr>
          <a:xfrm>
            <a:off x="5046515" y="3983093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This step might take 30 minutes to complete!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1314B30-FDA1-0B71-FC8D-6EAEF5871F0D}"/>
              </a:ext>
            </a:extLst>
          </p:cNvPr>
          <p:cNvSpPr/>
          <p:nvPr/>
        </p:nvSpPr>
        <p:spPr>
          <a:xfrm rot="10800000">
            <a:off x="4010280" y="4215574"/>
            <a:ext cx="951875" cy="1514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2730C9-8B02-B2B0-3C49-1BD810783A09}"/>
              </a:ext>
            </a:extLst>
          </p:cNvPr>
          <p:cNvGrpSpPr/>
          <p:nvPr/>
        </p:nvGrpSpPr>
        <p:grpSpPr>
          <a:xfrm>
            <a:off x="371276" y="4502257"/>
            <a:ext cx="565686" cy="706858"/>
            <a:chOff x="371276" y="4502257"/>
            <a:chExt cx="565686" cy="70685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391030E-38CB-47FD-70AE-79C66C8F6BCB}"/>
                </a:ext>
              </a:extLst>
            </p:cNvPr>
            <p:cNvCxnSpPr/>
            <p:nvPr/>
          </p:nvCxnSpPr>
          <p:spPr>
            <a:xfrm flipV="1">
              <a:off x="798163" y="4502257"/>
              <a:ext cx="0" cy="41845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6DFA4E-DAD8-16FB-0222-EE41ABB5EAEF}"/>
                </a:ext>
              </a:extLst>
            </p:cNvPr>
            <p:cNvSpPr txBox="1"/>
            <p:nvPr/>
          </p:nvSpPr>
          <p:spPr>
            <a:xfrm>
              <a:off x="371276" y="4901338"/>
              <a:ext cx="565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dot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5CEB47-FC51-9015-DD5A-FCC3CD4C35A4}"/>
              </a:ext>
            </a:extLst>
          </p:cNvPr>
          <p:cNvGrpSpPr/>
          <p:nvPr/>
        </p:nvGrpSpPr>
        <p:grpSpPr>
          <a:xfrm>
            <a:off x="924372" y="4502257"/>
            <a:ext cx="565686" cy="702962"/>
            <a:chOff x="924372" y="4502257"/>
            <a:chExt cx="565686" cy="70296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D1B5705-5FE5-8D0E-38B4-63A788211145}"/>
                </a:ext>
              </a:extLst>
            </p:cNvPr>
            <p:cNvCxnSpPr/>
            <p:nvPr/>
          </p:nvCxnSpPr>
          <p:spPr>
            <a:xfrm flipV="1">
              <a:off x="1075762" y="4502257"/>
              <a:ext cx="0" cy="41845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78C5C2-8883-E3C6-4819-7859A24A83A3}"/>
                </a:ext>
              </a:extLst>
            </p:cNvPr>
            <p:cNvSpPr txBox="1"/>
            <p:nvPr/>
          </p:nvSpPr>
          <p:spPr>
            <a:xfrm>
              <a:off x="924372" y="4897442"/>
              <a:ext cx="565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dot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CB5A3D-A8AC-6E12-3EA6-775D018B8C53}"/>
              </a:ext>
            </a:extLst>
          </p:cNvPr>
          <p:cNvGrpSpPr/>
          <p:nvPr/>
        </p:nvGrpSpPr>
        <p:grpSpPr>
          <a:xfrm>
            <a:off x="599447" y="4502257"/>
            <a:ext cx="680845" cy="1098194"/>
            <a:chOff x="599447" y="4502257"/>
            <a:chExt cx="680845" cy="109819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88D00E7-6DAD-F9EC-A6E4-CBA2A6CFE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962" y="4502257"/>
              <a:ext cx="0" cy="7981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FD8F41-358C-9A2A-0799-720826FB23CF}"/>
                </a:ext>
              </a:extLst>
            </p:cNvPr>
            <p:cNvSpPr txBox="1"/>
            <p:nvPr/>
          </p:nvSpPr>
          <p:spPr>
            <a:xfrm>
              <a:off x="599447" y="5292674"/>
              <a:ext cx="680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563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2C0D1-09B1-92E6-D300-61C15E761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587059"/>
            <a:ext cx="8515350" cy="23399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3496331" y="3613408"/>
            <a:ext cx="2269039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6 </a:t>
            </a:r>
            <a:r>
              <a:rPr lang="en-US" sz="1800" b="1" dirty="0">
                <a:solidFill>
                  <a:srgbClr val="FF0000"/>
                </a:solidFill>
              </a:rPr>
              <a:t>– Select the </a:t>
            </a:r>
            <a:r>
              <a:rPr lang="en-US" sz="1800" b="1" dirty="0"/>
              <a:t>qis101</a:t>
            </a:r>
            <a:r>
              <a:rPr lang="en-US" sz="1800" b="1" dirty="0">
                <a:solidFill>
                  <a:srgbClr val="FF0000"/>
                </a:solidFill>
              </a:rPr>
              <a:t> interpreter path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from the list of virtual environments on your computer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V="1">
            <a:off x="4630850" y="3288501"/>
            <a:ext cx="453453" cy="364675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1515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19EC57-FBE7-182E-C60C-876BF66CA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241170"/>
            <a:ext cx="8515350" cy="30436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0B5A47-D7D9-507B-5649-406669B2FFA0}"/>
              </a:ext>
            </a:extLst>
          </p:cNvPr>
          <p:cNvSpPr/>
          <p:nvPr/>
        </p:nvSpPr>
        <p:spPr>
          <a:xfrm>
            <a:off x="7534846" y="2602129"/>
            <a:ext cx="262328" cy="197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A9D017-B840-29BE-9C0B-AA178D1CAE6C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Step 7 </a:t>
            </a:r>
            <a:r>
              <a:rPr lang="en-US" sz="1800" b="1" dirty="0">
                <a:solidFill>
                  <a:srgbClr val="FF0000"/>
                </a:solidFill>
              </a:rPr>
              <a:t>– Click the play button to run the Python program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0BC68-07CD-313C-5615-A857ACDA65DF}"/>
              </a:ext>
            </a:extLst>
          </p:cNvPr>
          <p:cNvCxnSpPr>
            <a:cxnSpLocks/>
          </p:cNvCxnSpPr>
          <p:nvPr/>
        </p:nvCxnSpPr>
        <p:spPr>
          <a:xfrm flipH="1">
            <a:off x="6787816" y="2728932"/>
            <a:ext cx="839449" cy="816964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3492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EA7E86-6D67-D3AC-39B5-3F97F09EC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52" y="1920655"/>
            <a:ext cx="7115496" cy="4503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Google Chromebook Linux – </a:t>
            </a:r>
            <a:r>
              <a:rPr lang="en-US" sz="3200" b="1" dirty="0">
                <a:latin typeface="+mn-lt"/>
              </a:rPr>
              <a:t>Phase 5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D6C7A-81AF-B6DF-33F9-BEA55924079F}"/>
              </a:ext>
            </a:extLst>
          </p:cNvPr>
          <p:cNvSpPr txBox="1"/>
          <p:nvPr/>
        </p:nvSpPr>
        <p:spPr>
          <a:xfrm>
            <a:off x="1238562" y="1398216"/>
            <a:ext cx="666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Close this window and VS Code when you are done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C2D092-63E1-0FD9-1994-F1169524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884" y="2404118"/>
            <a:ext cx="3340231" cy="279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047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Troubleshooting Tip #1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If you are in a PowerShell or Terminal (bash/zsh) session, trying to run </a:t>
            </a:r>
            <a:r>
              <a:rPr lang="en-US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conda activate qis101</a:t>
            </a:r>
            <a:r>
              <a:rPr lang="en-US" sz="2000" dirty="0"/>
              <a:t> and your computer reports it cannot find 'conda'…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Manually locate the </a:t>
            </a:r>
            <a:r>
              <a:rPr lang="en-US" sz="2000" b="1" dirty="0"/>
              <a:t>conda</a:t>
            </a:r>
            <a:r>
              <a:rPr lang="en-US" sz="2000" dirty="0"/>
              <a:t> script/executable on your filesystem and open a terminal session in that folder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Then type one of the following commands, based upon your platform: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Microsoft Windows: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powershell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Apple macOS: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zsh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For Ubuntu or Chromebook Linux: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b="1" dirty="0">
                <a:latin typeface="Consolas" panose="020B0609020204030204" pitchFamily="49" charset="0"/>
              </a:rPr>
              <a:t> bash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The command </a:t>
            </a:r>
            <a:r>
              <a:rPr lang="en-US" sz="2000" b="1" dirty="0">
                <a:latin typeface="Consolas" panose="020B0609020204030204" pitchFamily="49" charset="0"/>
              </a:rPr>
              <a:t>conda </a:t>
            </a:r>
            <a:r>
              <a:rPr lang="en-US" sz="2000" b="1" dirty="0" err="1">
                <a:latin typeface="Consolas" panose="020B0609020204030204" pitchFamily="49" charset="0"/>
              </a:rPr>
              <a:t>init</a:t>
            </a:r>
            <a:r>
              <a:rPr lang="en-US" sz="2000" dirty="0"/>
              <a:t> will update your shell's path to include where the </a:t>
            </a:r>
            <a:r>
              <a:rPr lang="en-US" sz="2000" b="1" dirty="0"/>
              <a:t>conda</a:t>
            </a:r>
            <a:r>
              <a:rPr lang="en-US" sz="2000" dirty="0"/>
              <a:t> executable (program) can be located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57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Troubleshooting Tip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If you try to open a </a:t>
            </a:r>
            <a:r>
              <a:rPr lang="en-US" sz="2000" b="1" dirty="0">
                <a:solidFill>
                  <a:srgbClr val="0070C0"/>
                </a:solidFill>
              </a:rPr>
              <a:t>Jupyter Lab Notebook </a:t>
            </a:r>
            <a:r>
              <a:rPr lang="en-US" sz="2000" dirty="0"/>
              <a:t>file (such as </a:t>
            </a:r>
            <a:r>
              <a:rPr lang="en-US" sz="2000" b="1" dirty="0" err="1"/>
              <a:t>welcome.ipynb</a:t>
            </a:r>
            <a:r>
              <a:rPr lang="en-US" sz="2000" dirty="0"/>
              <a:t>) and your default browser opens but then reports "file not found" or "access denied"…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Open a terminal session and type these two commands: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200" dirty="0" err="1">
                <a:latin typeface="Consolas" panose="020B0609020204030204" pitchFamily="49" charset="0"/>
              </a:rPr>
              <a:t>jupyter</a:t>
            </a:r>
            <a:r>
              <a:rPr lang="en-US" sz="1200" dirty="0">
                <a:latin typeface="Consolas" panose="020B0609020204030204" pitchFamily="49" charset="0"/>
              </a:rPr>
              <a:t> lab --generate-config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r>
              <a:rPr lang="en-US" sz="1200" dirty="0">
                <a:latin typeface="Consolas" panose="020B0609020204030204" pitchFamily="49" charset="0"/>
              </a:rPr>
              <a:t>echo '</a:t>
            </a:r>
            <a:r>
              <a:rPr lang="en-US" sz="1200" dirty="0" err="1">
                <a:latin typeface="Consolas" panose="020B0609020204030204" pitchFamily="49" charset="0"/>
              </a:rPr>
              <a:t>c.ServerApp.use_redirect_file</a:t>
            </a:r>
            <a:r>
              <a:rPr lang="en-US" sz="1200" dirty="0">
                <a:latin typeface="Consolas" panose="020B0609020204030204" pitchFamily="49" charset="0"/>
              </a:rPr>
              <a:t> = False' &gt;&gt; $HOME/.jupyter/jupyter_lab_config.py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endParaRPr lang="en-US" sz="2000" dirty="0"/>
          </a:p>
          <a:p>
            <a:pPr marL="0" lvl="1" indent="0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</a:pPr>
            <a:r>
              <a:rPr lang="en-US" sz="2000" dirty="0"/>
              <a:t>The last command above appends an option to the end of the </a:t>
            </a:r>
            <a:r>
              <a:rPr lang="en-US" sz="2000" b="1" dirty="0"/>
              <a:t>jupter_lab_config.py file </a:t>
            </a:r>
            <a:r>
              <a:rPr lang="en-US" sz="2000" dirty="0"/>
              <a:t>to ensure ensure your browser can open a notebook file following the initial page redirection requested by the local </a:t>
            </a:r>
            <a:r>
              <a:rPr lang="en-US" sz="2000" dirty="0" err="1"/>
              <a:t>Juptyer</a:t>
            </a:r>
            <a:r>
              <a:rPr lang="en-US" sz="2000" dirty="0"/>
              <a:t> web server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None/>
            </a:pP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040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02-01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Edit </a:t>
            </a:r>
            <a:r>
              <a:rPr lang="en-US" sz="2400" b="1" dirty="0"/>
              <a:t>hello_world.py </a:t>
            </a:r>
            <a:r>
              <a:rPr lang="en-US" sz="2400" dirty="0"/>
              <a:t>using Visual Studio Code to display your name and a witty short phrase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2400" dirty="0"/>
              <a:t>Email your TA with your updated </a:t>
            </a:r>
            <a:r>
              <a:rPr lang="en-US" sz="2400" b="1" dirty="0"/>
              <a:t>hello_world.py </a:t>
            </a:r>
            <a:r>
              <a:rPr lang="en-US" sz="2400" dirty="0"/>
              <a:t>program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05CD09-A36D-3115-B9A0-49ECD0F52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14" y="1739294"/>
            <a:ext cx="7019771" cy="3142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Microsoft Windows – </a:t>
            </a:r>
            <a:r>
              <a:rPr lang="en-US" sz="3200" b="1" dirty="0">
                <a:latin typeface="+mn-lt"/>
              </a:rPr>
              <a:t>Phase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BC0D7-BAAF-4595-8B8D-49028CBE1F6B}"/>
              </a:ext>
            </a:extLst>
          </p:cNvPr>
          <p:cNvGrpSpPr/>
          <p:nvPr/>
        </p:nvGrpSpPr>
        <p:grpSpPr>
          <a:xfrm>
            <a:off x="7825531" y="2172978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42C46B2-8FD6-4CA6-93D8-3C7FFEF8CF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1A7149-589D-4637-BAF9-8D7F2A0E879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F6D957-F9EB-4F0E-A01D-65F3F9561DFB}"/>
              </a:ext>
            </a:extLst>
          </p:cNvPr>
          <p:cNvGrpSpPr/>
          <p:nvPr/>
        </p:nvGrpSpPr>
        <p:grpSpPr>
          <a:xfrm>
            <a:off x="3760338" y="2357644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8D00062-97C0-44C8-B04D-63FB902E95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3A1312-E296-453A-8DA1-728B9CEB232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08CD26-084D-421F-AE8E-07043F8EC81D}"/>
              </a:ext>
            </a:extLst>
          </p:cNvPr>
          <p:cNvGrpSpPr/>
          <p:nvPr/>
        </p:nvGrpSpPr>
        <p:grpSpPr>
          <a:xfrm>
            <a:off x="7208774" y="2569856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862952-9736-442D-833D-EAE4AD3846E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4E7ECDA-78DF-4E70-B0BB-527FE52692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4E26CC-2421-47F9-A780-1A74B45FFB4A}"/>
              </a:ext>
            </a:extLst>
          </p:cNvPr>
          <p:cNvGrpSpPr/>
          <p:nvPr/>
        </p:nvGrpSpPr>
        <p:grpSpPr>
          <a:xfrm>
            <a:off x="5468072" y="4179408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0D0AE70-A7C9-4C75-A8DA-CD72B0325A2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D2B68EE-A458-4A47-9AAB-74691BDFA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04FA8D-A16F-4417-B17C-53FECDEFA334}"/>
              </a:ext>
            </a:extLst>
          </p:cNvPr>
          <p:cNvGrpSpPr/>
          <p:nvPr/>
        </p:nvGrpSpPr>
        <p:grpSpPr>
          <a:xfrm>
            <a:off x="6863500" y="4373053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EABE596-7E3C-456D-AFA3-236E05266E9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0D11E3F-B3BF-412B-B4FE-0260A111B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AD0387-8FD4-5867-6B63-364242B440E3}"/>
              </a:ext>
            </a:extLst>
          </p:cNvPr>
          <p:cNvSpPr txBox="1"/>
          <p:nvPr/>
        </p:nvSpPr>
        <p:spPr>
          <a:xfrm>
            <a:off x="5981913" y="1286891"/>
            <a:ext cx="2332319" cy="64633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Your screen might not look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exactly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like this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F9365A4-CD49-E914-2B50-361B13A29C42}"/>
              </a:ext>
            </a:extLst>
          </p:cNvPr>
          <p:cNvSpPr/>
          <p:nvPr/>
        </p:nvSpPr>
        <p:spPr>
          <a:xfrm>
            <a:off x="3082971" y="4950396"/>
            <a:ext cx="2207082" cy="672121"/>
          </a:xfrm>
          <a:prstGeom prst="wedgeRoundRectCallout">
            <a:avLst>
              <a:gd name="adj1" fmla="val 26971"/>
              <a:gd name="adj2" fmla="val -97966"/>
              <a:gd name="adj3" fmla="val 16667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Notice the </a:t>
            </a:r>
            <a:r>
              <a:rPr lang="en-US" dirty="0">
                <a:solidFill>
                  <a:srgbClr val="FF0000"/>
                </a:solidFill>
              </a:rPr>
              <a:t>period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space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period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slash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8181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14087</TotalTime>
  <Words>3513</Words>
  <Application>Microsoft Office PowerPoint</Application>
  <PresentationFormat>On-screen Show (4:3)</PresentationFormat>
  <Paragraphs>462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Arial</vt:lpstr>
      <vt:lpstr>Calibri</vt:lpstr>
      <vt:lpstr>Calibri Light</vt:lpstr>
      <vt:lpstr>Consolas</vt:lpstr>
      <vt:lpstr>Office Theme</vt:lpstr>
      <vt:lpstr>PowerPoint Presentation</vt:lpstr>
      <vt:lpstr>Preparing for the QIS101</vt:lpstr>
      <vt:lpstr>Downloading the Courseware</vt:lpstr>
      <vt:lpstr>Installing the QIS101 Courseware</vt:lpstr>
      <vt:lpstr>Microsoft Windows – Phase 1</vt:lpstr>
      <vt:lpstr>Microsoft Windows – Phase 1</vt:lpstr>
      <vt:lpstr>Microsoft Windows – Phase 1</vt:lpstr>
      <vt:lpstr>Microsoft Windows – Phase 2</vt:lpstr>
      <vt:lpstr>Microsoft Windows – Phase 2</vt:lpstr>
      <vt:lpstr>Microsoft Windows – Phase 3</vt:lpstr>
      <vt:lpstr>Microsoft Windows – Phase 4</vt:lpstr>
      <vt:lpstr>Microsoft Windows – Phase 4</vt:lpstr>
      <vt:lpstr>Microsoft Windows – Phase 4</vt:lpstr>
      <vt:lpstr>Microsoft Windows – Phase 4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Microsoft Windows – Phase 5</vt:lpstr>
      <vt:lpstr>Apple macOS – Phase 1</vt:lpstr>
      <vt:lpstr>Apple macOS – Phase 1</vt:lpstr>
      <vt:lpstr>Apple macOS – Phase 1</vt:lpstr>
      <vt:lpstr>Apple macOS – Phase 1</vt:lpstr>
      <vt:lpstr>Apple macOS – Phase 1</vt:lpstr>
      <vt:lpstr>Apple macOS – Phase 2</vt:lpstr>
      <vt:lpstr>Apple macOS – Phase 2</vt:lpstr>
      <vt:lpstr>Apple macOS – Phase 3</vt:lpstr>
      <vt:lpstr>Apple macOS – Phase 4</vt:lpstr>
      <vt:lpstr>Apple macOS – Phase 4</vt:lpstr>
      <vt:lpstr>Apple macOS – Phase 4</vt:lpstr>
      <vt:lpstr>Apple macOS – Phase 4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Apple macOS – Phase 5</vt:lpstr>
      <vt:lpstr>Ubuntu Linux – Phase 1</vt:lpstr>
      <vt:lpstr>Ubuntu Linux – Phase 1</vt:lpstr>
      <vt:lpstr>Ubuntu Linux – Phase 1</vt:lpstr>
      <vt:lpstr>Ubuntu Linux – Phase 1</vt:lpstr>
      <vt:lpstr>Ubuntu Linux – Phase 2</vt:lpstr>
      <vt:lpstr>Ubuntu Linux – Phase 2</vt:lpstr>
      <vt:lpstr>Ubuntu Linux – Phase 3</vt:lpstr>
      <vt:lpstr>Ubuntu Linux – Phase 4</vt:lpstr>
      <vt:lpstr>Ubuntu Linux – Phase 4</vt:lpstr>
      <vt:lpstr>Ubuntu Linux – Phase 4</vt:lpstr>
      <vt:lpstr>Ubuntu Linux – Phase 4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Ubuntu Linux – Phase 5</vt:lpstr>
      <vt:lpstr>Google Chromebook Linux – Phase 1</vt:lpstr>
      <vt:lpstr>Google Chromebook Linux – Phase 1</vt:lpstr>
      <vt:lpstr>Google Chromebook Linux – Phase 1</vt:lpstr>
      <vt:lpstr>Google Chromebook Linux – Phase 1</vt:lpstr>
      <vt:lpstr>Google Chromebook Linux – Phase 1</vt:lpstr>
      <vt:lpstr>Google Chromebook Linux – Phase 2</vt:lpstr>
      <vt:lpstr>Google Chromebook Linux – Phase 2</vt:lpstr>
      <vt:lpstr>Google Chromebook Linux – Phase 3</vt:lpstr>
      <vt:lpstr>Google Chromebook Linux – Phase 4</vt:lpstr>
      <vt:lpstr>Google Chromebook Linux – Phase 4</vt:lpstr>
      <vt:lpstr>Google Chromebook Linux – Phase 4</vt:lpstr>
      <vt:lpstr>Google Chromebook Linux – Phase 4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Google Chromebook Linux – Phase 5</vt:lpstr>
      <vt:lpstr>Troubleshooting Tip #1</vt:lpstr>
      <vt:lpstr>Troubleshooting Tip #2</vt:lpstr>
      <vt:lpstr>TASK 02-01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1050</cp:revision>
  <cp:lastPrinted>2021-12-30T01:45:44Z</cp:lastPrinted>
  <dcterms:created xsi:type="dcterms:W3CDTF">2014-09-21T17:58:26Z</dcterms:created>
  <dcterms:modified xsi:type="dcterms:W3CDTF">2023-05-22T23:03:19Z</dcterms:modified>
</cp:coreProperties>
</file>